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media/image4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258" r:id="rId4"/>
    <p:sldId id="40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404" r:id="rId22"/>
    <p:sldId id="275" r:id="rId23"/>
    <p:sldId id="391" r:id="rId24"/>
    <p:sldId id="276" r:id="rId25"/>
    <p:sldId id="277" r:id="rId26"/>
    <p:sldId id="278" r:id="rId27"/>
    <p:sldId id="279" r:id="rId28"/>
    <p:sldId id="401" r:id="rId29"/>
    <p:sldId id="400" r:id="rId30"/>
    <p:sldId id="392" r:id="rId31"/>
    <p:sldId id="393" r:id="rId32"/>
    <p:sldId id="394" r:id="rId33"/>
    <p:sldId id="395" r:id="rId34"/>
    <p:sldId id="396" r:id="rId35"/>
    <p:sldId id="397" r:id="rId36"/>
    <p:sldId id="398" r:id="rId37"/>
    <p:sldId id="282" r:id="rId38"/>
    <p:sldId id="399" r:id="rId39"/>
    <p:sldId id="283" r:id="rId40"/>
    <p:sldId id="402" r:id="rId41"/>
    <p:sldId id="284" r:id="rId42"/>
    <p:sldId id="286" r:id="rId43"/>
    <p:sldId id="287" r:id="rId44"/>
    <p:sldId id="289" r:id="rId45"/>
    <p:sldId id="314" r:id="rId46"/>
    <p:sldId id="316" r:id="rId47"/>
    <p:sldId id="317" r:id="rId48"/>
    <p:sldId id="319" r:id="rId49"/>
    <p:sldId id="329" r:id="rId50"/>
    <p:sldId id="331" r:id="rId51"/>
    <p:sldId id="332" r:id="rId52"/>
    <p:sldId id="334" r:id="rId53"/>
    <p:sldId id="335" r:id="rId54"/>
    <p:sldId id="337" r:id="rId55"/>
    <p:sldId id="338" r:id="rId56"/>
    <p:sldId id="340" r:id="rId57"/>
    <p:sldId id="341" r:id="rId58"/>
    <p:sldId id="343" r:id="rId59"/>
    <p:sldId id="344" r:id="rId60"/>
    <p:sldId id="346" r:id="rId61"/>
    <p:sldId id="347" r:id="rId62"/>
    <p:sldId id="349" r:id="rId63"/>
    <p:sldId id="350" r:id="rId64"/>
    <p:sldId id="352" r:id="rId65"/>
    <p:sldId id="353" r:id="rId66"/>
    <p:sldId id="355" r:id="rId67"/>
    <p:sldId id="356" r:id="rId68"/>
    <p:sldId id="358" r:id="rId69"/>
    <p:sldId id="406" r:id="rId70"/>
    <p:sldId id="407" r:id="rId71"/>
    <p:sldId id="359" r:id="rId72"/>
    <p:sldId id="361" r:id="rId73"/>
    <p:sldId id="362" r:id="rId74"/>
    <p:sldId id="364" r:id="rId75"/>
    <p:sldId id="365" r:id="rId76"/>
    <p:sldId id="367" r:id="rId77"/>
    <p:sldId id="368" r:id="rId78"/>
    <p:sldId id="370" r:id="rId79"/>
    <p:sldId id="371" r:id="rId80"/>
    <p:sldId id="373" r:id="rId81"/>
    <p:sldId id="374" r:id="rId82"/>
    <p:sldId id="376" r:id="rId83"/>
    <p:sldId id="377" r:id="rId84"/>
    <p:sldId id="379" r:id="rId85"/>
    <p:sldId id="380"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65" autoAdjust="0"/>
  </p:normalViewPr>
  <p:slideViewPr>
    <p:cSldViewPr snapToGrid="0" snapToObjects="1">
      <p:cViewPr varScale="1">
        <p:scale>
          <a:sx n="133" d="100"/>
          <a:sy n="133" d="100"/>
        </p:scale>
        <p:origin x="-25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48FE07-C41E-EA49-8D8C-4CCBD0D39C3B}" type="datetimeFigureOut">
              <a:rPr lang="en-US" smtClean="0"/>
              <a:t>1/27/14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6F433-0667-8F45-9451-D63E262166B2}" type="slidenum">
              <a:rPr lang="en-US" smtClean="0"/>
              <a:t>‹#›</a:t>
            </a:fld>
            <a:endParaRPr lang="en-US"/>
          </a:p>
        </p:txBody>
      </p:sp>
    </p:spTree>
    <p:extLst>
      <p:ext uri="{BB962C8B-B14F-4D97-AF65-F5344CB8AC3E}">
        <p14:creationId xmlns:p14="http://schemas.microsoft.com/office/powerpoint/2010/main" val="36969744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github.com/Miciah/origin-server/blob/cartridge-docs/node/README.m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B8C245D8-782E-9D45-BB74-E7E6C3DDD715}" type="slidenum">
              <a:rPr lang="en-US"/>
              <a:pPr/>
              <a:t>35</a:t>
            </a:fld>
            <a:endParaRPr lang="en-US"/>
          </a:p>
        </p:txBody>
      </p:sp>
      <p:sp>
        <p:nvSpPr>
          <p:cNvPr id="57345" name="Text Box 1"/>
          <p:cNvSpPr txBox="1">
            <a:spLocks noGrp="1" noRot="1" noChangeAspect="1" noChangeArrowheads="1"/>
          </p:cNvSpPr>
          <p:nvPr>
            <p:ph type="sldImg"/>
          </p:nvPr>
        </p:nvSpPr>
        <p:spPr bwMode="auto">
          <a:xfrm>
            <a:off x="1146175" y="693738"/>
            <a:ext cx="455295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686361" y="4342535"/>
            <a:ext cx="5485279" cy="4113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r>
              <a:rPr lang="en-US">
                <a:ea typeface="宋体" charset="0"/>
                <a:cs typeface="宋体" charset="0"/>
              </a:rPr>
              <a:t>So, once the Gear is fully configured and Cartridges are installed, the Developer can then begin coding.  As code is completed, the Developer pushes the code to OpenShift via the Git protocol.  Git is a popular Source Code Control system used in the Open Source development world.  A Git repository is created in the Gear and the Developer uses the Git “Push” command, or the IDE, to push the latest code into the repository over an SSH encrypted channel using the Git protocol.</a:t>
            </a:r>
          </a:p>
          <a:p>
            <a:pPr>
              <a:spcBef>
                <a:spcPts val="404"/>
              </a:spcBef>
            </a:pPr>
            <a:endParaRPr lang="en-US">
              <a:ea typeface="宋体" charset="0"/>
              <a:cs typeface="宋体" charset="0"/>
            </a:endParaRPr>
          </a:p>
          <a:p>
            <a:pPr>
              <a:spcBef>
                <a:spcPts val="404"/>
              </a:spcBef>
            </a:pPr>
            <a:r>
              <a:rPr lang="en-US">
                <a:ea typeface="宋体" charset="0"/>
                <a:cs typeface="宋体" charset="0"/>
              </a:rPr>
              <a:t>Depending on the programming language, once the code is pushed, the application will show the updates immediately.  This accelerates the Application Development Lifecycle by providing immediate feedback on application changes.</a:t>
            </a:r>
          </a:p>
          <a:p>
            <a:pPr>
              <a:spcBef>
                <a:spcPts val="404"/>
              </a:spcBef>
            </a:pPr>
            <a:endParaRPr lang="en-US">
              <a:ea typeface="宋体" charset="0"/>
              <a:cs typeface="宋体" charset="0"/>
            </a:endParaRPr>
          </a:p>
          <a:p>
            <a:pPr>
              <a:spcBef>
                <a:spcPts val="404"/>
              </a:spcBef>
            </a:pPr>
            <a:r>
              <a:rPr lang="en-US">
                <a:ea typeface="宋体" charset="0"/>
                <a:cs typeface="宋体" charset="0"/>
              </a:rPr>
              <a:t>&lt;next slide&gt;</a:t>
            </a:r>
          </a:p>
          <a:p>
            <a:pPr>
              <a:spcBef>
                <a:spcPts val="404"/>
              </a:spcBef>
            </a:pPr>
            <a:endParaRPr lang="en-US">
              <a:ea typeface="宋体" charset="0"/>
              <a:cs typeface="宋体" charset="0"/>
            </a:endParaRPr>
          </a:p>
        </p:txBody>
      </p:sp>
      <p:sp>
        <p:nvSpPr>
          <p:cNvPr id="57347" name="Text Box 3"/>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buClrTx/>
              <a:buFontTx/>
              <a:buNone/>
            </a:pPr>
            <a:fld id="{A22AD583-EB8F-1B43-945D-A1A71D11F69A}" type="slidenum">
              <a:rPr lang="en-US" sz="1300">
                <a:latin typeface="Times New Roman" charset="0"/>
              </a:rPr>
              <a:pPr algn="r">
                <a:buClrTx/>
                <a:buFontTx/>
                <a:buNone/>
              </a:pPr>
              <a:t>35</a:t>
            </a:fld>
            <a:endParaRPr lang="en-US" sz="130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4ADBB31B-72C9-5240-AC85-0404FFBF97D8}" type="slidenum">
              <a:rPr lang="en-US"/>
              <a:pPr/>
              <a:t>36</a:t>
            </a:fld>
            <a:endParaRPr lang="en-US"/>
          </a:p>
        </p:txBody>
      </p:sp>
      <p:sp>
        <p:nvSpPr>
          <p:cNvPr id="59393" name="Text Box 1"/>
          <p:cNvSpPr txBox="1">
            <a:spLocks noGrp="1" noRot="1" noChangeAspect="1" noChangeArrowheads="1"/>
          </p:cNvSpPr>
          <p:nvPr>
            <p:ph type="sldImg"/>
          </p:nvPr>
        </p:nvSpPr>
        <p:spPr bwMode="auto">
          <a:xfrm>
            <a:off x="1146175" y="693738"/>
            <a:ext cx="455295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4" name="Text Box 2"/>
          <p:cNvSpPr txBox="1">
            <a:spLocks noGrp="1" noChangeArrowheads="1"/>
          </p:cNvSpPr>
          <p:nvPr>
            <p:ph type="body" idx="1"/>
          </p:nvPr>
        </p:nvSpPr>
        <p:spPr bwMode="auto">
          <a:xfrm>
            <a:off x="686361" y="4342535"/>
            <a:ext cx="5485279" cy="466580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r>
              <a:rPr lang="en-US">
                <a:ea typeface="宋体" charset="0"/>
                <a:cs typeface="宋体" charset="0"/>
              </a:rPr>
              <a:t>And, once the application is launched within the OpenShift PaaS, OpenShift provides the elasticity expected in a Cloud Application Platform by automatically scaling the application as needed to meet demand.</a:t>
            </a:r>
          </a:p>
          <a:p>
            <a:pPr>
              <a:spcBef>
                <a:spcPts val="404"/>
              </a:spcBef>
            </a:pPr>
            <a:endParaRPr lang="en-US">
              <a:ea typeface="宋体" charset="0"/>
              <a:cs typeface="宋体" charset="0"/>
            </a:endParaRPr>
          </a:p>
          <a:p>
            <a:pPr>
              <a:spcBef>
                <a:spcPts val="404"/>
              </a:spcBef>
            </a:pPr>
            <a:r>
              <a:rPr lang="en-US">
                <a:ea typeface="宋体" charset="0"/>
                <a:cs typeface="宋体" charset="0"/>
              </a:rPr>
              <a:t>When created, applications can be flagged as “Scalable” (some apps may not want to be scaled).  When OpenShift sees this flag, it creates an additional Gear and places an HA-Proxy software load-balancer in front of the application.  The HA-Proxy then monitors the incoming traffic to the application.  When the number of connections to the application crosses a certain pre-defined threshold, OpenShift will then horizontally scale the application by replicating the application code tier of the application across multiple Gears.</a:t>
            </a:r>
          </a:p>
          <a:p>
            <a:pPr>
              <a:spcBef>
                <a:spcPts val="404"/>
              </a:spcBef>
            </a:pPr>
            <a:endParaRPr lang="en-US">
              <a:ea typeface="宋体" charset="0"/>
              <a:cs typeface="宋体" charset="0"/>
            </a:endParaRPr>
          </a:p>
          <a:p>
            <a:pPr>
              <a:spcBef>
                <a:spcPts val="404"/>
              </a:spcBef>
            </a:pPr>
            <a:r>
              <a:rPr lang="en-US">
                <a:ea typeface="宋体" charset="0"/>
                <a:cs typeface="宋体" charset="0"/>
              </a:rPr>
              <a:t>For JBoss applications, OpenShift will scale the application using JBoss Clustering which allows stateful or stateless applications to be scaled gracefully.  For Ruby, PHP, Python, and other script-oriented languages, the application will need to be designed for stateless scaling where the application container is replicated across multiple gears.  The Database tier is not scaled in OpenShift today.</a:t>
            </a:r>
          </a:p>
          <a:p>
            <a:pPr>
              <a:spcBef>
                <a:spcPts val="404"/>
              </a:spcBef>
            </a:pPr>
            <a:endParaRPr lang="en-US">
              <a:ea typeface="宋体" charset="0"/>
              <a:cs typeface="宋体" charset="0"/>
            </a:endParaRPr>
          </a:p>
          <a:p>
            <a:pPr>
              <a:spcBef>
                <a:spcPts val="404"/>
              </a:spcBef>
            </a:pPr>
            <a:r>
              <a:rPr lang="en-US">
                <a:ea typeface="宋体" charset="0"/>
                <a:cs typeface="宋体" charset="0"/>
              </a:rPr>
              <a:t>Automatic application scaling is a feature that is unique to OpenShift among the popular PaaS offerings that are out there.</a:t>
            </a:r>
          </a:p>
          <a:p>
            <a:pPr>
              <a:spcBef>
                <a:spcPts val="404"/>
              </a:spcBef>
            </a:pPr>
            <a:endParaRPr lang="en-US">
              <a:ea typeface="宋体" charset="0"/>
              <a:cs typeface="宋体" charset="0"/>
            </a:endParaRPr>
          </a:p>
          <a:p>
            <a:pPr>
              <a:spcBef>
                <a:spcPts val="404"/>
              </a:spcBef>
            </a:pPr>
            <a:r>
              <a:rPr lang="en-US">
                <a:ea typeface="宋体" charset="0"/>
                <a:cs typeface="宋体" charset="0"/>
              </a:rPr>
              <a:t>Automatic scaling of production applications is another example of how OpenShift applies automation technologies and a cloud architecture to make life better for both IT Operations and Development.</a:t>
            </a:r>
          </a:p>
          <a:p>
            <a:pPr>
              <a:spcBef>
                <a:spcPts val="404"/>
              </a:spcBef>
            </a:pPr>
            <a:endParaRPr lang="en-US">
              <a:ea typeface="宋体" charset="0"/>
              <a:cs typeface="宋体" charset="0"/>
            </a:endParaRPr>
          </a:p>
          <a:p>
            <a:pPr>
              <a:spcBef>
                <a:spcPts val="404"/>
              </a:spcBef>
            </a:pPr>
            <a:r>
              <a:rPr lang="en-US">
                <a:ea typeface="宋体" charset="0"/>
                <a:cs typeface="宋体" charset="0"/>
              </a:rPr>
              <a:t>&lt;next slide&gt;</a:t>
            </a:r>
          </a:p>
        </p:txBody>
      </p:sp>
      <p:sp>
        <p:nvSpPr>
          <p:cNvPr id="59395" name="Text Box 3"/>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buClrTx/>
              <a:buFontTx/>
              <a:buNone/>
            </a:pPr>
            <a:fld id="{A7413324-91F5-EE44-B830-A967F67DE6C0}" type="slidenum">
              <a:rPr lang="en-US" sz="1300">
                <a:latin typeface="Times New Roman" charset="0"/>
              </a:rPr>
              <a:pPr algn="r">
                <a:buClrTx/>
                <a:buFontTx/>
                <a:buNone/>
              </a:pPr>
              <a:t>36</a:t>
            </a:fld>
            <a:endParaRPr lang="en-US" sz="13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OpenShift Origin - Port Proxy</a:t>
            </a:r>
          </a:p>
          <a:p>
            <a:r>
              <a:rPr lang="en-US" sz="1200" b="0" kern="1200" dirty="0" smtClean="0">
                <a:solidFill>
                  <a:schemeClr val="tx1"/>
                </a:solidFill>
                <a:latin typeface="+mn-lt"/>
                <a:ea typeface="+mn-ea"/>
                <a:cs typeface="+mn-cs"/>
              </a:rPr>
              <a:t>Linux handles the loopback interface's 127.0.0.0/8 address block specially: A request from an address in this block can only go to an address in the same block (put another way, a connection on the loopback interface is confined to the loopback interface). OpenShift uses this fact to contain hosted applications: a gear is prohibited by </a:t>
            </a:r>
            <a:r>
              <a:rPr lang="en-US" sz="1200" b="0" kern="1200" dirty="0" err="1" smtClean="0">
                <a:solidFill>
                  <a:schemeClr val="tx1"/>
                </a:solidFill>
                <a:latin typeface="+mn-lt"/>
                <a:ea typeface="+mn-ea"/>
                <a:cs typeface="+mn-cs"/>
              </a:rPr>
              <a:t>iptables</a:t>
            </a:r>
            <a:r>
              <a:rPr lang="en-US" sz="1200" b="0" kern="1200" dirty="0" smtClean="0">
                <a:solidFill>
                  <a:schemeClr val="tx1"/>
                </a:solidFill>
                <a:latin typeface="+mn-lt"/>
                <a:ea typeface="+mn-ea"/>
                <a:cs typeface="+mn-cs"/>
              </a:rPr>
              <a:t> from listening on an external network interface, and so a given gear can only respond to connections that come from processes on the same node.</a:t>
            </a:r>
          </a:p>
          <a:p>
            <a:r>
              <a:rPr lang="en-US" sz="1200" b="0" kern="1200" dirty="0" smtClean="0">
                <a:solidFill>
                  <a:schemeClr val="tx1"/>
                </a:solidFill>
                <a:latin typeface="+mn-lt"/>
                <a:ea typeface="+mn-ea"/>
                <a:cs typeface="+mn-cs"/>
              </a:rPr>
              <a:t>For the common case of Web connections, the system Apache instance acts as a reverse proxy, forwarding requests that come in on the external interface to the appropriate 127.x.y.z address; see </a:t>
            </a:r>
            <a:r>
              <a:rPr lang="en-US" sz="1200" b="0" u="sng" kern="1200" dirty="0" smtClean="0">
                <a:solidFill>
                  <a:schemeClr val="tx1"/>
                </a:solidFill>
                <a:latin typeface="+mn-lt"/>
                <a:ea typeface="+mn-ea"/>
                <a:cs typeface="+mn-cs"/>
                <a:hlinkClick r:id="rId3"/>
              </a:rPr>
              <a:t>the documentation on the node component.</a:t>
            </a:r>
          </a:p>
          <a:p>
            <a:r>
              <a:rPr lang="en-US" sz="1200" b="0" kern="1200" dirty="0" smtClean="0">
                <a:solidFill>
                  <a:schemeClr val="tx1"/>
                </a:solidFill>
                <a:latin typeface="+mn-lt"/>
                <a:ea typeface="+mn-ea"/>
                <a:cs typeface="+mn-cs"/>
              </a:rPr>
              <a:t>However, sometimes gears need to accept other types of connections. The two most common such scenarios are the following:</a:t>
            </a:r>
          </a:p>
          <a:p>
            <a:r>
              <a:rPr lang="en-US" sz="1200" b="0" kern="1200" dirty="0" smtClean="0">
                <a:solidFill>
                  <a:schemeClr val="tx1"/>
                </a:solidFill>
                <a:latin typeface="+mn-lt"/>
                <a:ea typeface="+mn-ea"/>
                <a:cs typeface="+mn-cs"/>
              </a:rPr>
              <a:t>A gear needs to connect to another gear (which may be on the same node or another node).</a:t>
            </a:r>
          </a:p>
          <a:p>
            <a:r>
              <a:rPr lang="en-US" sz="1200" b="0" kern="1200" dirty="0" smtClean="0">
                <a:solidFill>
                  <a:schemeClr val="tx1"/>
                </a:solidFill>
                <a:latin typeface="+mn-lt"/>
                <a:ea typeface="+mn-ea"/>
                <a:cs typeface="+mn-cs"/>
              </a:rPr>
              <a:t>A gear needs to listen for connections on a public interface besides HTTP connections to port 80.</a:t>
            </a:r>
          </a:p>
          <a:p>
            <a:r>
              <a:rPr lang="en-US" sz="1200" b="0" kern="1200" dirty="0" smtClean="0">
                <a:solidFill>
                  <a:schemeClr val="tx1"/>
                </a:solidFill>
                <a:latin typeface="+mn-lt"/>
                <a:ea typeface="+mn-ea"/>
                <a:cs typeface="+mn-cs"/>
              </a:rPr>
              <a:t>For example, a game server needs to expose a port to receive incoming connections from clients, and a database needs to </a:t>
            </a:r>
            <a:r>
              <a:rPr lang="en-US" sz="1200" b="0" kern="1200" dirty="0" err="1" smtClean="0">
                <a:solidFill>
                  <a:schemeClr val="tx1"/>
                </a:solidFill>
                <a:latin typeface="+mn-lt"/>
                <a:ea typeface="+mn-ea"/>
                <a:cs typeface="+mn-cs"/>
              </a:rPr>
              <a:t>expost</a:t>
            </a:r>
            <a:r>
              <a:rPr lang="en-US" sz="1200" b="0" kern="1200" dirty="0" smtClean="0">
                <a:solidFill>
                  <a:schemeClr val="tx1"/>
                </a:solidFill>
                <a:latin typeface="+mn-lt"/>
                <a:ea typeface="+mn-ea"/>
                <a:cs typeface="+mn-cs"/>
              </a:rPr>
              <a:t> a port so that other gears can connect to it.</a:t>
            </a:r>
          </a:p>
          <a:p>
            <a:r>
              <a:rPr lang="en-US" sz="1200" b="0" kern="1200" dirty="0" smtClean="0">
                <a:solidFill>
                  <a:schemeClr val="tx1"/>
                </a:solidFill>
                <a:latin typeface="+mn-lt"/>
                <a:ea typeface="+mn-ea"/>
                <a:cs typeface="+mn-cs"/>
              </a:rPr>
              <a:t>To meet these needs, OpenShift uses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to proxy TCP connections between an external-facing network interface and the loopback interface. Each gear is assigned five exposable ports, and the gear may establish a forwarding rule for each of these ports to forward connections on the the port on the external interface to an arbitrary port on the gear's assigned loopback address.</a:t>
            </a:r>
          </a:p>
          <a:p>
            <a:r>
              <a:rPr lang="en-US" sz="1200" b="0" kern="1200" dirty="0" smtClean="0">
                <a:solidFill>
                  <a:schemeClr val="tx1"/>
                </a:solidFill>
                <a:latin typeface="+mn-lt"/>
                <a:ea typeface="+mn-ea"/>
                <a:cs typeface="+mn-cs"/>
              </a:rPr>
              <a:t>To provide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with adequate ports, we shift the ephemeral port range down to 15000-35530, so that Linux will not use ports outside of this range for connections for which no port is given explicitly. This means that ports 35531-65535 will be available for </a:t>
            </a:r>
            <a:r>
              <a:rPr lang="en-US" sz="1200" b="0" kern="1200" dirty="0" err="1" smtClean="0">
                <a:solidFill>
                  <a:schemeClr val="tx1"/>
                </a:solidFill>
                <a:latin typeface="+mn-lt"/>
                <a:ea typeface="+mn-ea"/>
                <a:cs typeface="+mn-cs"/>
              </a:rPr>
              <a:t>haproxy's</a:t>
            </a:r>
            <a:r>
              <a:rPr lang="en-US" sz="1200" b="0" kern="1200" dirty="0" smtClean="0">
                <a:solidFill>
                  <a:schemeClr val="tx1"/>
                </a:solidFill>
                <a:latin typeface="+mn-lt"/>
                <a:ea typeface="+mn-ea"/>
                <a:cs typeface="+mn-cs"/>
              </a:rPr>
              <a:t> exclusive use.</a:t>
            </a:r>
          </a:p>
          <a:p>
            <a:r>
              <a:rPr lang="en-US" sz="1200" b="0" kern="1200" dirty="0" smtClean="0">
                <a:solidFill>
                  <a:schemeClr val="tx1"/>
                </a:solidFill>
                <a:latin typeface="+mn-lt"/>
                <a:ea typeface="+mn-ea"/>
                <a:cs typeface="+mn-cs"/>
              </a:rPr>
              <a:t>Note: Given that each gear is assigned 5 ports, this imposes a limit of 6000 gears per node.</a:t>
            </a:r>
          </a:p>
          <a:p>
            <a:r>
              <a:rPr lang="en-US" sz="1200" b="0" kern="1200" dirty="0" smtClean="0">
                <a:solidFill>
                  <a:schemeClr val="tx1"/>
                </a:solidFill>
                <a:latin typeface="+mn-lt"/>
                <a:ea typeface="+mn-ea"/>
                <a:cs typeface="+mn-cs"/>
              </a:rPr>
              <a:t>The interaction with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is implemented on the cartridge side in cartridges/</a:t>
            </a:r>
            <a:r>
              <a:rPr lang="en-US" sz="1200" b="0" kern="1200" dirty="0" err="1" smtClean="0">
                <a:solidFill>
                  <a:schemeClr val="tx1"/>
                </a:solidFill>
                <a:latin typeface="+mn-lt"/>
                <a:ea typeface="+mn-ea"/>
                <a:cs typeface="+mn-cs"/>
              </a:rPr>
              <a:t>openshift</a:t>
            </a:r>
            <a:r>
              <a:rPr lang="en-US" sz="1200" b="0" kern="1200" dirty="0" smtClean="0">
                <a:solidFill>
                  <a:schemeClr val="tx1"/>
                </a:solidFill>
                <a:latin typeface="+mn-lt"/>
                <a:ea typeface="+mn-ea"/>
                <a:cs typeface="+mn-cs"/>
              </a:rPr>
              <a:t>-origin-cartridge-abstract/abstract/info/lib/network</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and:</a:t>
            </a:r>
          </a:p>
          <a:p>
            <a:endParaRPr lang="en-US" sz="1200" b="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OpenShift Origin - Node Component</a:t>
            </a:r>
          </a:p>
          <a:p>
            <a:r>
              <a:rPr lang="en-US" sz="1200" b="0" kern="1200" dirty="0" smtClean="0">
                <a:solidFill>
                  <a:schemeClr val="tx1"/>
                </a:solidFill>
                <a:latin typeface="+mn-lt"/>
                <a:ea typeface="+mn-ea"/>
                <a:cs typeface="+mn-cs"/>
              </a:rPr>
              <a:t>Hosted applications are run in containers called "gears." These gears are run on hosts (which can be physical hosts or virtual machines) called "nodes."</a:t>
            </a:r>
          </a:p>
          <a:p>
            <a:r>
              <a:rPr lang="en-US" sz="1200" b="0" kern="1200" dirty="0" smtClean="0">
                <a:solidFill>
                  <a:schemeClr val="tx1"/>
                </a:solidFill>
                <a:latin typeface="+mn-lt"/>
                <a:ea typeface="+mn-ea"/>
                <a:cs typeface="+mn-cs"/>
              </a:rPr>
              <a:t>Each node runs a system Apache instance with </a:t>
            </a:r>
            <a:r>
              <a:rPr lang="en-US" sz="1200" b="0" kern="1200" dirty="0" err="1" smtClean="0">
                <a:solidFill>
                  <a:schemeClr val="tx1"/>
                </a:solidFill>
                <a:latin typeface="+mn-lt"/>
                <a:ea typeface="+mn-ea"/>
                <a:cs typeface="+mn-cs"/>
              </a:rPr>
              <a:t>mod_proxy</a:t>
            </a:r>
            <a:r>
              <a:rPr lang="en-US" sz="1200" b="0" kern="1200" dirty="0" smtClean="0">
                <a:solidFill>
                  <a:schemeClr val="tx1"/>
                </a:solidFill>
                <a:latin typeface="+mn-lt"/>
                <a:ea typeface="+mn-ea"/>
                <a:cs typeface="+mn-cs"/>
              </a:rPr>
              <a:t> that listens on port 80 on a public-facing network interface. Each gear is assigned an address in the 127.0.0.0/8 block, and a hosted Web application listens on port 8080 on its assigned private 127.x.y.z address.</a:t>
            </a:r>
          </a:p>
          <a:p>
            <a:r>
              <a:rPr lang="en-US" sz="1200" b="0" kern="1200" dirty="0" smtClean="0">
                <a:solidFill>
                  <a:schemeClr val="tx1"/>
                </a:solidFill>
                <a:latin typeface="+mn-lt"/>
                <a:ea typeface="+mn-ea"/>
                <a:cs typeface="+mn-cs"/>
              </a:rPr>
              <a:t>When a Web client requests a URL for a hosted Web application, the request goes to the node's system Apache instance. The system Apache instance examines the virtual-host header (the "Host:" HTTP header) and dispatches the request to the 127.x.y.z:8080 private address of the appropriate gear.</a:t>
            </a:r>
          </a:p>
          <a:p>
            <a:r>
              <a:rPr lang="en-US" sz="1200" b="0" kern="1200" dirty="0" smtClean="0">
                <a:solidFill>
                  <a:schemeClr val="tx1"/>
                </a:solidFill>
                <a:latin typeface="+mn-lt"/>
                <a:ea typeface="+mn-ea"/>
                <a:cs typeface="+mn-cs"/>
              </a:rPr>
              <a:t>For an explanation of how connections other than regular HTTP connections are handled, see </a:t>
            </a:r>
            <a:r>
              <a:rPr lang="en-US" sz="1200" b="0" u="sng" kern="1200" dirty="0" smtClean="0">
                <a:solidFill>
                  <a:schemeClr val="tx1"/>
                </a:solidFill>
                <a:latin typeface="+mn-lt"/>
                <a:ea typeface="+mn-ea"/>
                <a:cs typeface="+mn-cs"/>
              </a:rPr>
              <a:t>the documentation on the port-proxy.</a:t>
            </a:r>
            <a:endParaRPr lang="en-US" dirty="0"/>
          </a:p>
        </p:txBody>
      </p:sp>
      <p:sp>
        <p:nvSpPr>
          <p:cNvPr id="4" name="Slide Number Placeholder 3"/>
          <p:cNvSpPr>
            <a:spLocks noGrp="1"/>
          </p:cNvSpPr>
          <p:nvPr>
            <p:ph type="sldNum" sz="quarter" idx="10"/>
          </p:nvPr>
        </p:nvSpPr>
        <p:spPr/>
        <p:txBody>
          <a:bodyPr/>
          <a:lstStyle/>
          <a:p>
            <a:fld id="{2F76F433-0667-8F45-9451-D63E262166B2}" type="slidenum">
              <a:rPr lang="en-US" smtClean="0"/>
              <a:t>38</a:t>
            </a:fld>
            <a:endParaRPr lang="en-US"/>
          </a:p>
        </p:txBody>
      </p:sp>
    </p:spTree>
    <p:extLst>
      <p:ext uri="{BB962C8B-B14F-4D97-AF65-F5344CB8AC3E}">
        <p14:creationId xmlns:p14="http://schemas.microsoft.com/office/powerpoint/2010/main" val="261776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11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88073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439175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17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61287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91105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84721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13502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77606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258095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1/27/14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794032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1"/>
            <a:ext cx="9144000" cy="36844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3-01-14 at 6.20.22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149" y="59649"/>
            <a:ext cx="1017086" cy="249295"/>
          </a:xfrm>
          <a:prstGeom prst="rect">
            <a:avLst/>
          </a:prstGeom>
        </p:spPr>
      </p:pic>
      <p:pic>
        <p:nvPicPr>
          <p:cNvPr id="8" name="Picture 7" descr="redhat.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63473" y="54875"/>
            <a:ext cx="692837" cy="227337"/>
          </a:xfrm>
          <a:prstGeom prst="rect">
            <a:avLst/>
          </a:prstGeom>
        </p:spPr>
      </p:pic>
    </p:spTree>
    <p:extLst>
      <p:ext uri="{BB962C8B-B14F-4D97-AF65-F5344CB8AC3E}">
        <p14:creationId xmlns:p14="http://schemas.microsoft.com/office/powerpoint/2010/main" val="366619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4.png"/><Relationship Id="rId6"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w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w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5.wmf"/><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5.w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5.png"/><Relationship Id="rId1" Type="http://schemas.openxmlformats.org/officeDocument/2006/relationships/themeOverride" Target="../theme/themeOverride2.x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57252" y="2023202"/>
            <a:ext cx="7772400"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FFFF"/>
                </a:solidFill>
                <a:latin typeface="Helvetica"/>
                <a:cs typeface="Helvetica"/>
              </a:rPr>
              <a:t>OPEN</a:t>
            </a:r>
            <a:r>
              <a:rPr lang="en-US" dirty="0" smtClean="0">
                <a:solidFill>
                  <a:srgbClr val="FFFFFF"/>
                </a:solidFill>
                <a:latin typeface="Helvetica"/>
                <a:cs typeface="Helvetica"/>
              </a:rPr>
              <a:t>SHIFT</a:t>
            </a:r>
            <a:r>
              <a:rPr lang="en-US" dirty="0" smtClean="0">
                <a:solidFill>
                  <a:srgbClr val="FFFFFF"/>
                </a:solidFill>
                <a:latin typeface="Overpass-Rehinted Bold"/>
                <a:cs typeface="Overpass-Rehinted Bold"/>
              </a:rPr>
              <a:t> ENTERPRISE</a:t>
            </a:r>
            <a:endParaRPr lang="en-US" dirty="0">
              <a:solidFill>
                <a:srgbClr val="FFFFFF"/>
              </a:solidFill>
              <a:latin typeface="Helvetica"/>
              <a:cs typeface="Helvetica"/>
            </a:endParaRPr>
          </a:p>
        </p:txBody>
      </p:sp>
      <p:pic>
        <p:nvPicPr>
          <p:cNvPr id="5"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685800" y="2997132"/>
            <a:ext cx="7715304" cy="659116"/>
          </a:xfrm>
          <a:prstGeom prst="rect">
            <a:avLst/>
          </a:prstGeom>
          <a:noFill/>
        </p:spPr>
      </p:pic>
      <p:sp>
        <p:nvSpPr>
          <p:cNvPr id="6" name="CasellaDiTesto 15"/>
          <p:cNvSpPr txBox="1"/>
          <p:nvPr/>
        </p:nvSpPr>
        <p:spPr>
          <a:xfrm>
            <a:off x="3186130" y="3055714"/>
            <a:ext cx="2714644" cy="353943"/>
          </a:xfrm>
          <a:prstGeom prst="rect">
            <a:avLst/>
          </a:prstGeom>
          <a:noFill/>
          <a:effectLst/>
        </p:spPr>
        <p:txBody>
          <a:bodyPr wrap="square" rtlCol="0">
            <a:spAutoFit/>
          </a:bodyPr>
          <a:lstStyle/>
          <a:p>
            <a:pPr algn="ctr"/>
            <a:r>
              <a:rPr lang="en-US" sz="1700" b="1" dirty="0" smtClean="0">
                <a:solidFill>
                  <a:srgbClr val="FFFFFF"/>
                </a:solidFill>
                <a:latin typeface="Helvetica Neue"/>
                <a:cs typeface="Helvetica Neue"/>
              </a:rPr>
              <a:t>TRAINING</a:t>
            </a:r>
            <a:endParaRPr lang="en-US" sz="1700" b="1" dirty="0">
              <a:solidFill>
                <a:srgbClr val="FFFFFF"/>
              </a:solidFill>
              <a:latin typeface="Helvetica Neue"/>
              <a:cs typeface="Helvetica Neue"/>
            </a:endParaRPr>
          </a:p>
        </p:txBody>
      </p:sp>
      <p:pic>
        <p:nvPicPr>
          <p:cNvPr id="7" name="Picture 6" descr="panda-plugg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6" y="476328"/>
            <a:ext cx="908939" cy="705698"/>
          </a:xfrm>
          <a:prstGeom prst="rect">
            <a:avLst/>
          </a:prstGeom>
        </p:spPr>
      </p:pic>
      <p:sp>
        <p:nvSpPr>
          <p:cNvPr id="8" name="CasellaDiTesto 6"/>
          <p:cNvSpPr txBox="1"/>
          <p:nvPr/>
        </p:nvSpPr>
        <p:spPr>
          <a:xfrm>
            <a:off x="3186130" y="3837910"/>
            <a:ext cx="2714644" cy="553998"/>
          </a:xfrm>
          <a:prstGeom prst="rect">
            <a:avLst/>
          </a:prstGeom>
          <a:noFill/>
          <a:effectLst/>
        </p:spPr>
        <p:txBody>
          <a:bodyPr wrap="square" rtlCol="0">
            <a:spAutoFit/>
          </a:bodyPr>
          <a:lstStyle/>
          <a:p>
            <a:pPr algn="ctr"/>
            <a:r>
              <a:rPr lang="en-US" dirty="0" smtClean="0">
                <a:ln w="6350">
                  <a:noFill/>
                </a:ln>
                <a:solidFill>
                  <a:srgbClr val="FFFFFF"/>
                </a:solidFill>
                <a:latin typeface="Overpass-Rehinted Bold"/>
                <a:cs typeface="Overpass-Rehinted Bold"/>
              </a:rPr>
              <a:t>PRESENTED</a:t>
            </a:r>
          </a:p>
          <a:p>
            <a:pPr algn="ctr"/>
            <a:r>
              <a:rPr lang="en-US" sz="1200" dirty="0" smtClean="0">
                <a:ln w="6350">
                  <a:noFill/>
                </a:ln>
                <a:solidFill>
                  <a:srgbClr val="FFFFFF"/>
                </a:solidFill>
                <a:latin typeface="Overpass-Rehinted Bold"/>
                <a:cs typeface="Overpass-Rehinted Bold"/>
              </a:rPr>
              <a:t>BY</a:t>
            </a:r>
            <a:endParaRPr lang="en-US" sz="1200" dirty="0">
              <a:ln w="6350">
                <a:noFill/>
              </a:ln>
              <a:solidFill>
                <a:srgbClr val="FFFFFF"/>
              </a:solidFill>
              <a:latin typeface="Overpass-Rehinted Bold"/>
              <a:cs typeface="Overpass-Rehinted Bold"/>
            </a:endParaRPr>
          </a:p>
        </p:txBody>
      </p:sp>
      <p:grpSp>
        <p:nvGrpSpPr>
          <p:cNvPr id="12" name="Group 11"/>
          <p:cNvGrpSpPr/>
          <p:nvPr/>
        </p:nvGrpSpPr>
        <p:grpSpPr>
          <a:xfrm>
            <a:off x="5450381" y="4654882"/>
            <a:ext cx="1143008" cy="1095048"/>
            <a:chOff x="3969506" y="3574430"/>
            <a:chExt cx="1143008" cy="1095048"/>
          </a:xfrm>
        </p:grpSpPr>
        <p:sp>
          <p:nvSpPr>
            <p:cNvPr id="13" name="Oval 12"/>
            <p:cNvSpPr/>
            <p:nvPr/>
          </p:nvSpPr>
          <p:spPr bwMode="auto">
            <a:xfrm>
              <a:off x="3992900" y="3574430"/>
              <a:ext cx="1095112" cy="1095048"/>
            </a:xfrm>
            <a:prstGeom prst="ellipse">
              <a:avLst/>
            </a:prstGeom>
            <a:solidFill>
              <a:srgbClr val="CD202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200" b="0" i="0" u="none" strike="noStrike" cap="none" normalizeH="0" baseline="0" dirty="0">
                <a:ln>
                  <a:noFill/>
                </a:ln>
                <a:effectLst/>
                <a:latin typeface="Helvetica"/>
                <a:cs typeface="Helvetica"/>
              </a:endParaRPr>
            </a:p>
          </p:txBody>
        </p:sp>
        <p:sp>
          <p:nvSpPr>
            <p:cNvPr id="14" name="CasellaDiTesto 7"/>
            <p:cNvSpPr txBox="1"/>
            <p:nvPr/>
          </p:nvSpPr>
          <p:spPr>
            <a:xfrm>
              <a:off x="3969506" y="3825681"/>
              <a:ext cx="1143008" cy="553998"/>
            </a:xfrm>
            <a:prstGeom prst="rect">
              <a:avLst/>
            </a:prstGeom>
            <a:noFill/>
            <a:effectLst/>
          </p:spPr>
          <p:txBody>
            <a:bodyPr wrap="square" rtlCol="0">
              <a:spAutoFit/>
            </a:bodyPr>
            <a:lstStyle>
              <a:defPPr>
                <a:defRPr lang="en-US"/>
              </a:defPPr>
              <a:lvl1pPr algn="ctr">
                <a:defRPr sz="1600" b="1">
                  <a:solidFill>
                    <a:schemeClr val="bg1"/>
                  </a:solidFill>
                  <a:latin typeface="Overpass-Rehinted Bold"/>
                  <a:cs typeface="Overpass-Rehinted Bold"/>
                </a:defRPr>
              </a:lvl1pPr>
            </a:lstStyle>
            <a:p>
              <a:r>
                <a:rPr lang="en-US" sz="1500" dirty="0" smtClean="0"/>
                <a:t>MICIAH</a:t>
              </a:r>
              <a:endParaRPr lang="en-US" sz="1500" dirty="0" smtClean="0"/>
            </a:p>
            <a:p>
              <a:r>
                <a:rPr lang="en-US" sz="1500" dirty="0" smtClean="0"/>
                <a:t>MASTERS</a:t>
              </a:r>
              <a:endParaRPr lang="en-US" sz="1500" dirty="0"/>
            </a:p>
          </p:txBody>
        </p:sp>
      </p:grpSp>
      <p:grpSp>
        <p:nvGrpSpPr>
          <p:cNvPr id="15" name="Group 14"/>
          <p:cNvGrpSpPr/>
          <p:nvPr/>
        </p:nvGrpSpPr>
        <p:grpSpPr>
          <a:xfrm>
            <a:off x="2614626" y="4652498"/>
            <a:ext cx="1143008" cy="1095048"/>
            <a:chOff x="3969506" y="3574430"/>
            <a:chExt cx="1143008" cy="1095048"/>
          </a:xfrm>
        </p:grpSpPr>
        <p:sp>
          <p:nvSpPr>
            <p:cNvPr id="16" name="Oval 15"/>
            <p:cNvSpPr/>
            <p:nvPr/>
          </p:nvSpPr>
          <p:spPr bwMode="auto">
            <a:xfrm>
              <a:off x="3992900" y="3574430"/>
              <a:ext cx="1095112" cy="1095048"/>
            </a:xfrm>
            <a:prstGeom prst="ellipse">
              <a:avLst/>
            </a:prstGeom>
            <a:solidFill>
              <a:srgbClr val="CD202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200" b="0" i="0" u="none" strike="noStrike" cap="none" normalizeH="0" baseline="0" dirty="0">
                <a:ln>
                  <a:noFill/>
                </a:ln>
                <a:effectLst/>
                <a:latin typeface="Helvetica"/>
                <a:cs typeface="Helvetica"/>
              </a:endParaRPr>
            </a:p>
          </p:txBody>
        </p:sp>
        <p:sp>
          <p:nvSpPr>
            <p:cNvPr id="17" name="CasellaDiTesto 7"/>
            <p:cNvSpPr txBox="1"/>
            <p:nvPr/>
          </p:nvSpPr>
          <p:spPr>
            <a:xfrm>
              <a:off x="3969506" y="3825681"/>
              <a:ext cx="1143008" cy="553998"/>
            </a:xfrm>
            <a:prstGeom prst="rect">
              <a:avLst/>
            </a:prstGeom>
            <a:noFill/>
            <a:effectLst/>
          </p:spPr>
          <p:txBody>
            <a:bodyPr wrap="square" rtlCol="0">
              <a:spAutoFit/>
            </a:bodyPr>
            <a:lstStyle>
              <a:defPPr>
                <a:defRPr lang="en-US"/>
              </a:defPPr>
              <a:lvl1pPr algn="ctr">
                <a:defRPr sz="1600" b="1">
                  <a:solidFill>
                    <a:schemeClr val="bg1"/>
                  </a:solidFill>
                  <a:latin typeface="Overpass-Rehinted Bold"/>
                  <a:cs typeface="Overpass-Rehinted Bold"/>
                </a:defRPr>
              </a:lvl1pPr>
            </a:lstStyle>
            <a:p>
              <a:r>
                <a:rPr lang="en-US" sz="1500" dirty="0" smtClean="0"/>
                <a:t>GRANT</a:t>
              </a:r>
            </a:p>
            <a:p>
              <a:r>
                <a:rPr lang="en-US" sz="1500" dirty="0" smtClean="0"/>
                <a:t>SHIPLEY</a:t>
              </a:r>
              <a:endParaRPr lang="en-US" sz="1500" dirty="0"/>
            </a:p>
          </p:txBody>
        </p:sp>
      </p:grpSp>
    </p:spTree>
    <p:extLst>
      <p:ext uri="{BB962C8B-B14F-4D97-AF65-F5344CB8AC3E}">
        <p14:creationId xmlns:p14="http://schemas.microsoft.com/office/powerpoint/2010/main" val="41056345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52104"/>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23543"/>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HOUSEKEEPING</a:t>
            </a:r>
            <a:endParaRPr lang="it-IT" sz="1700" b="1" dirty="0">
              <a:solidFill>
                <a:srgbClr val="FFFFFF"/>
              </a:solidFill>
              <a:latin typeface="Helvetica Neue"/>
              <a:cs typeface="Helvetica Neue"/>
            </a:endParaRPr>
          </a:p>
        </p:txBody>
      </p:sp>
      <p:sp>
        <p:nvSpPr>
          <p:cNvPr id="4" name="Stella a 5 punte 21"/>
          <p:cNvSpPr/>
          <p:nvPr/>
        </p:nvSpPr>
        <p:spPr>
          <a:xfrm>
            <a:off x="922233"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247549" y="3565961"/>
            <a:ext cx="1738777" cy="354239"/>
          </a:xfrm>
          <a:prstGeom prst="rect">
            <a:avLst/>
          </a:prstGeom>
          <a:noFill/>
        </p:spPr>
      </p:pic>
      <p:sp>
        <p:nvSpPr>
          <p:cNvPr id="6" name="CasellaDiTesto 24"/>
          <p:cNvSpPr txBox="1"/>
          <p:nvPr/>
        </p:nvSpPr>
        <p:spPr>
          <a:xfrm>
            <a:off x="179512" y="3573802"/>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OpenStack</a:t>
            </a:r>
            <a:endParaRPr lang="it-IT" sz="1700" b="1" dirty="0">
              <a:solidFill>
                <a:srgbClr val="FFFFFF"/>
              </a:solidFill>
              <a:latin typeface="Helvetica Neue"/>
              <a:cs typeface="Helvetica Neue"/>
            </a:endParaRPr>
          </a:p>
        </p:txBody>
      </p:sp>
      <p:sp>
        <p:nvSpPr>
          <p:cNvPr id="7" name="CasellaDiTesto 34"/>
          <p:cNvSpPr txBox="1"/>
          <p:nvPr/>
        </p:nvSpPr>
        <p:spPr>
          <a:xfrm>
            <a:off x="179511" y="4028833"/>
            <a:ext cx="2067357" cy="954107"/>
          </a:xfrm>
          <a:prstGeom prst="rect">
            <a:avLst/>
          </a:prstGeom>
          <a:noFill/>
        </p:spPr>
        <p:txBody>
          <a:bodyPr wrap="square" rtlCol="0">
            <a:spAutoFit/>
          </a:bodyPr>
          <a:lstStyle/>
          <a:p>
            <a:pPr marL="171450" indent="-171450">
              <a:buClr>
                <a:srgbClr val="CD202C"/>
              </a:buClr>
              <a:buFont typeface="Arial"/>
              <a:buChar char="•"/>
            </a:pPr>
            <a:r>
              <a:rPr lang="en-US" sz="1400" dirty="0" smtClean="0">
                <a:solidFill>
                  <a:srgbClr val="4D4D4D"/>
                </a:solidFill>
                <a:latin typeface="Helvetica"/>
                <a:cs typeface="Helvetica"/>
              </a:rPr>
              <a:t>Two virtual machines</a:t>
            </a:r>
          </a:p>
          <a:p>
            <a:pPr marL="628650" lvl="1" indent="-171450">
              <a:buClr>
                <a:srgbClr val="CD202C"/>
              </a:buClr>
              <a:buFont typeface="Arial"/>
              <a:buChar char="•"/>
            </a:pPr>
            <a:r>
              <a:rPr lang="en-US" sz="1400" dirty="0" smtClean="0">
                <a:solidFill>
                  <a:srgbClr val="4D4D4D"/>
                </a:solidFill>
                <a:latin typeface="Helvetica"/>
                <a:cs typeface="Helvetica"/>
              </a:rPr>
              <a:t>Broker Host</a:t>
            </a:r>
          </a:p>
          <a:p>
            <a:pPr marL="628650" lvl="1" indent="-171450">
              <a:buClr>
                <a:srgbClr val="CD202C"/>
              </a:buClr>
              <a:buFont typeface="Arial"/>
              <a:buChar char="•"/>
            </a:pPr>
            <a:r>
              <a:rPr lang="en-US" sz="1400" dirty="0" smtClean="0">
                <a:solidFill>
                  <a:srgbClr val="4D4D4D"/>
                </a:solidFill>
                <a:latin typeface="Helvetica"/>
                <a:cs typeface="Helvetica"/>
              </a:rPr>
              <a:t>Node Host</a:t>
            </a:r>
          </a:p>
          <a:p>
            <a:pPr marL="171450" indent="-171450">
              <a:buClr>
                <a:srgbClr val="CD202C"/>
              </a:buClr>
              <a:buFont typeface="Arial"/>
              <a:buChar char="•"/>
            </a:pPr>
            <a:r>
              <a:rPr lang="en-US" sz="1400" dirty="0" smtClean="0">
                <a:solidFill>
                  <a:srgbClr val="4D4D4D"/>
                </a:solidFill>
                <a:latin typeface="Helvetica"/>
                <a:cs typeface="Helvetica"/>
              </a:rPr>
              <a:t>RHEL Pre-installed</a:t>
            </a:r>
          </a:p>
        </p:txBody>
      </p:sp>
      <p:sp>
        <p:nvSpPr>
          <p:cNvPr id="8" name="Stella a 5 punte 22"/>
          <p:cNvSpPr/>
          <p:nvPr/>
        </p:nvSpPr>
        <p:spPr>
          <a:xfrm>
            <a:off x="3234301"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2559617" y="3565961"/>
            <a:ext cx="1738777" cy="354239"/>
          </a:xfrm>
          <a:prstGeom prst="rect">
            <a:avLst/>
          </a:prstGeom>
          <a:noFill/>
        </p:spPr>
      </p:pic>
      <p:sp>
        <p:nvSpPr>
          <p:cNvPr id="10" name="CasellaDiTesto 31"/>
          <p:cNvSpPr txBox="1"/>
          <p:nvPr/>
        </p:nvSpPr>
        <p:spPr>
          <a:xfrm>
            <a:off x="2491580" y="3573802"/>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Lab Manual</a:t>
            </a:r>
            <a:endParaRPr lang="it-IT" sz="1600" b="1" dirty="0">
              <a:solidFill>
                <a:srgbClr val="FFFFFF"/>
              </a:solidFill>
              <a:latin typeface="Helvetica Neue"/>
              <a:cs typeface="Helvetica Neue"/>
            </a:endParaRPr>
          </a:p>
        </p:txBody>
      </p:sp>
      <p:sp>
        <p:nvSpPr>
          <p:cNvPr id="11" name="CasellaDiTesto 35"/>
          <p:cNvSpPr txBox="1"/>
          <p:nvPr/>
        </p:nvSpPr>
        <p:spPr>
          <a:xfrm>
            <a:off x="2491579" y="4028833"/>
            <a:ext cx="2380106" cy="523220"/>
          </a:xfrm>
          <a:prstGeom prst="rect">
            <a:avLst/>
          </a:prstGeom>
          <a:noFill/>
        </p:spPr>
        <p:txBody>
          <a:bodyPr wrap="square" rtlCol="0">
            <a:spAutoFit/>
          </a:bodyPr>
          <a:lstStyle/>
          <a:p>
            <a:pPr marL="171450" indent="-171450">
              <a:buClr>
                <a:srgbClr val="CD202C"/>
              </a:buClr>
              <a:buFont typeface="Arial"/>
              <a:buChar char="•"/>
            </a:pPr>
            <a:r>
              <a:rPr lang="en-US" sz="1400" dirty="0">
                <a:solidFill>
                  <a:srgbClr val="4D4D4D"/>
                </a:solidFill>
                <a:latin typeface="Helvetica"/>
                <a:cs typeface="Helvetica"/>
              </a:rPr>
              <a:t>2</a:t>
            </a:r>
            <a:r>
              <a:rPr lang="en-US" sz="1400" dirty="0" smtClean="0">
                <a:solidFill>
                  <a:srgbClr val="4D4D4D"/>
                </a:solidFill>
                <a:latin typeface="Helvetica"/>
                <a:cs typeface="Helvetica"/>
              </a:rPr>
              <a:t>2 </a:t>
            </a:r>
            <a:r>
              <a:rPr lang="en-US" sz="1400" dirty="0" smtClean="0">
                <a:solidFill>
                  <a:srgbClr val="4D4D4D"/>
                </a:solidFill>
                <a:latin typeface="Helvetica"/>
                <a:cs typeface="Helvetica"/>
              </a:rPr>
              <a:t>Labs (less talking - more doing</a:t>
            </a:r>
            <a:r>
              <a:rPr lang="en-US" sz="1400" dirty="0" smtClean="0">
                <a:solidFill>
                  <a:srgbClr val="4D4D4D"/>
                </a:solidFill>
                <a:latin typeface="Helvetica"/>
                <a:cs typeface="Helvetica"/>
              </a:rPr>
              <a:t>)</a:t>
            </a:r>
            <a:endParaRPr lang="en-US" sz="1400" dirty="0" smtClean="0">
              <a:solidFill>
                <a:srgbClr val="4D4D4D"/>
              </a:solidFill>
              <a:latin typeface="Helvetica"/>
              <a:cs typeface="Helvetica"/>
            </a:endParaRPr>
          </a:p>
        </p:txBody>
      </p:sp>
      <p:sp>
        <p:nvSpPr>
          <p:cNvPr id="12" name="Stella a 5 punte 23"/>
          <p:cNvSpPr/>
          <p:nvPr/>
        </p:nvSpPr>
        <p:spPr>
          <a:xfrm>
            <a:off x="5546369"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4871685" y="3565961"/>
            <a:ext cx="1738777" cy="354239"/>
          </a:xfrm>
          <a:prstGeom prst="rect">
            <a:avLst/>
          </a:prstGeom>
          <a:noFill/>
        </p:spPr>
      </p:pic>
      <p:sp>
        <p:nvSpPr>
          <p:cNvPr id="14" name="CasellaDiTesto 32"/>
          <p:cNvSpPr txBox="1"/>
          <p:nvPr/>
        </p:nvSpPr>
        <p:spPr>
          <a:xfrm>
            <a:off x="4871685" y="3589191"/>
            <a:ext cx="1771190" cy="323165"/>
          </a:xfrm>
          <a:prstGeom prst="rect">
            <a:avLst/>
          </a:prstGeom>
          <a:noFill/>
          <a:effectLst/>
        </p:spPr>
        <p:txBody>
          <a:bodyPr wrap="square" rtlCol="0" anchor="ctr">
            <a:spAutoFit/>
          </a:bodyPr>
          <a:lstStyle/>
          <a:p>
            <a:pPr algn="ctr"/>
            <a:r>
              <a:rPr lang="en-US" sz="1500" b="1" dirty="0" smtClean="0">
                <a:solidFill>
                  <a:srgbClr val="FFFFFF"/>
                </a:solidFill>
                <a:latin typeface="Helvetica Neue"/>
                <a:cs typeface="Helvetica Neue"/>
              </a:rPr>
              <a:t>Online Material</a:t>
            </a:r>
            <a:endParaRPr lang="en-US" sz="1500" b="1" dirty="0">
              <a:solidFill>
                <a:srgbClr val="FFFFFF"/>
              </a:solidFill>
              <a:latin typeface="Helvetica Neue"/>
              <a:cs typeface="Helvetica Neue"/>
            </a:endParaRPr>
          </a:p>
        </p:txBody>
      </p:sp>
      <p:sp>
        <p:nvSpPr>
          <p:cNvPr id="15" name="CasellaDiTesto 36"/>
          <p:cNvSpPr txBox="1"/>
          <p:nvPr/>
        </p:nvSpPr>
        <p:spPr>
          <a:xfrm>
            <a:off x="4676088" y="4028833"/>
            <a:ext cx="2312068" cy="523220"/>
          </a:xfrm>
          <a:prstGeom prst="rect">
            <a:avLst/>
          </a:prstGeom>
          <a:noFill/>
        </p:spPr>
        <p:txBody>
          <a:bodyPr wrap="square" rtlCol="0">
            <a:spAutoFit/>
          </a:bodyPr>
          <a:lstStyle/>
          <a:p>
            <a:pPr marL="171450" indent="-171450">
              <a:buClr>
                <a:srgbClr val="CD202C"/>
              </a:buClr>
              <a:buFont typeface="Arial"/>
              <a:buChar char="•"/>
            </a:pPr>
            <a:r>
              <a:rPr lang="en-US" sz="1400" dirty="0" err="1">
                <a:solidFill>
                  <a:srgbClr val="4D4D4D"/>
                </a:solidFill>
                <a:latin typeface="Helvetica"/>
                <a:cs typeface="Helvetica"/>
              </a:rPr>
              <a:t>t</a:t>
            </a:r>
            <a:r>
              <a:rPr lang="en-US" sz="1400" dirty="0" err="1" smtClean="0">
                <a:solidFill>
                  <a:srgbClr val="4D4D4D"/>
                </a:solidFill>
                <a:latin typeface="Helvetica"/>
                <a:cs typeface="Helvetica"/>
              </a:rPr>
              <a:t>raining.runcloudrun.com</a:t>
            </a:r>
            <a:endParaRPr lang="en-US" sz="1400" dirty="0" smtClean="0">
              <a:solidFill>
                <a:srgbClr val="4D4D4D"/>
              </a:solidFill>
              <a:latin typeface="Helvetica"/>
              <a:cs typeface="Helvetica"/>
            </a:endParaRPr>
          </a:p>
          <a:p>
            <a:pPr marL="171450" indent="-171450">
              <a:buClr>
                <a:srgbClr val="CD202C"/>
              </a:buClr>
              <a:buFont typeface="Arial"/>
              <a:buChar char="•"/>
            </a:pPr>
            <a:r>
              <a:rPr lang="en-US" sz="1400" dirty="0" smtClean="0">
                <a:solidFill>
                  <a:srgbClr val="4D4D4D"/>
                </a:solidFill>
                <a:latin typeface="Helvetica"/>
                <a:cs typeface="Helvetica"/>
              </a:rPr>
              <a:t>HTML and PDF </a:t>
            </a:r>
            <a:r>
              <a:rPr lang="en-US" sz="1400" dirty="0" smtClean="0">
                <a:solidFill>
                  <a:srgbClr val="4D4D4D"/>
                </a:solidFill>
                <a:latin typeface="Helvetica"/>
                <a:cs typeface="Helvetica"/>
              </a:rPr>
              <a:t>manual</a:t>
            </a:r>
            <a:endParaRPr lang="en-US" sz="1400" dirty="0" smtClean="0">
              <a:solidFill>
                <a:srgbClr val="4D4D4D"/>
              </a:solidFill>
              <a:latin typeface="Helvetica"/>
              <a:cs typeface="Helvetica"/>
            </a:endParaRPr>
          </a:p>
        </p:txBody>
      </p:sp>
      <p:sp>
        <p:nvSpPr>
          <p:cNvPr id="16" name="Stella a 5 punte 23"/>
          <p:cNvSpPr/>
          <p:nvPr/>
        </p:nvSpPr>
        <p:spPr>
          <a:xfrm>
            <a:off x="7858438" y="3118645"/>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7183753" y="3584467"/>
            <a:ext cx="1738777" cy="354239"/>
          </a:xfrm>
          <a:prstGeom prst="rect">
            <a:avLst/>
          </a:prstGeom>
          <a:noFill/>
        </p:spPr>
      </p:pic>
      <p:sp>
        <p:nvSpPr>
          <p:cNvPr id="18" name="CasellaDiTesto 32"/>
          <p:cNvSpPr txBox="1"/>
          <p:nvPr/>
        </p:nvSpPr>
        <p:spPr>
          <a:xfrm>
            <a:off x="7115717" y="3592308"/>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SWAG</a:t>
            </a:r>
            <a:endParaRPr lang="it-IT" sz="1600" b="1" dirty="0">
              <a:solidFill>
                <a:srgbClr val="FFFFFF"/>
              </a:solidFill>
              <a:latin typeface="Helvetica Neue"/>
              <a:cs typeface="Helvetica Neue"/>
            </a:endParaRPr>
          </a:p>
        </p:txBody>
      </p:sp>
      <p:sp>
        <p:nvSpPr>
          <p:cNvPr id="19" name="CasellaDiTesto 36"/>
          <p:cNvSpPr txBox="1"/>
          <p:nvPr/>
        </p:nvSpPr>
        <p:spPr>
          <a:xfrm>
            <a:off x="7115716" y="4047338"/>
            <a:ext cx="2028283" cy="523220"/>
          </a:xfrm>
          <a:prstGeom prst="rect">
            <a:avLst/>
          </a:prstGeom>
          <a:noFill/>
        </p:spPr>
        <p:txBody>
          <a:bodyPr wrap="square" rtlCol="0">
            <a:spAutoFit/>
          </a:bodyPr>
          <a:lstStyle/>
          <a:p>
            <a:pPr marL="171450" indent="-171450">
              <a:buClr>
                <a:srgbClr val="CD202C"/>
              </a:buClr>
              <a:buFont typeface="Arial"/>
              <a:buChar char="•"/>
            </a:pPr>
            <a:r>
              <a:rPr lang="en-US" sz="1400" dirty="0" smtClean="0">
                <a:solidFill>
                  <a:srgbClr val="4D4D4D"/>
                </a:solidFill>
                <a:latin typeface="Helvetica"/>
                <a:cs typeface="Helvetica"/>
              </a:rPr>
              <a:t>Red Hats</a:t>
            </a:r>
            <a:endParaRPr lang="en-US" sz="1400" dirty="0" smtClean="0">
              <a:solidFill>
                <a:srgbClr val="4D4D4D"/>
              </a:solidFill>
              <a:latin typeface="Helvetica"/>
              <a:cs typeface="Helvetica"/>
            </a:endParaRPr>
          </a:p>
          <a:p>
            <a:pPr marL="171450" indent="-171450">
              <a:buClr>
                <a:srgbClr val="CD202C"/>
              </a:buClr>
              <a:buFont typeface="Arial"/>
              <a:buChar char="•"/>
            </a:pPr>
            <a:r>
              <a:rPr lang="en-US" sz="1400" dirty="0" smtClean="0">
                <a:solidFill>
                  <a:srgbClr val="4D4D4D"/>
                </a:solidFill>
                <a:latin typeface="Helvetica"/>
                <a:cs typeface="Helvetica"/>
              </a:rPr>
              <a:t>USB Bottle </a:t>
            </a:r>
            <a:r>
              <a:rPr lang="en-US" sz="1400" dirty="0" smtClean="0">
                <a:solidFill>
                  <a:srgbClr val="4D4D4D"/>
                </a:solidFill>
                <a:latin typeface="Helvetica"/>
                <a:cs typeface="Helvetica"/>
              </a:rPr>
              <a:t>openers</a:t>
            </a:r>
            <a:endParaRPr lang="en-US" sz="1400" dirty="0">
              <a:solidFill>
                <a:srgbClr val="4D4D4D"/>
              </a:solidFill>
              <a:latin typeface="Helvetica"/>
              <a:cs typeface="Helvetica"/>
            </a:endParaRPr>
          </a:p>
        </p:txBody>
      </p:sp>
      <p:sp>
        <p:nvSpPr>
          <p:cNvPr id="20" name="CasellaDiTesto 15"/>
          <p:cNvSpPr txBox="1"/>
          <p:nvPr/>
        </p:nvSpPr>
        <p:spPr>
          <a:xfrm>
            <a:off x="0" y="1769548"/>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CLASS MATERIAL</a:t>
            </a:r>
            <a:endParaRPr lang="it-IT" sz="6100" dirty="0">
              <a:ln w="6350">
                <a:noFill/>
              </a:ln>
              <a:solidFill>
                <a:srgbClr val="CD202C"/>
              </a:solidFill>
              <a:latin typeface="Overpass-Rehinted Bold"/>
              <a:cs typeface="Overpass-Rehinted Bold"/>
            </a:endParaRPr>
          </a:p>
        </p:txBody>
      </p:sp>
      <p:pic>
        <p:nvPicPr>
          <p:cNvPr id="21" name="Picture 20" descr="classmateria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747" y="5703056"/>
            <a:ext cx="2051252" cy="1154944"/>
          </a:xfrm>
          <a:prstGeom prst="rect">
            <a:avLst/>
          </a:prstGeom>
        </p:spPr>
      </p:pic>
    </p:spTree>
    <p:extLst>
      <p:ext uri="{BB962C8B-B14F-4D97-AF65-F5344CB8AC3E}">
        <p14:creationId xmlns:p14="http://schemas.microsoft.com/office/powerpoint/2010/main" val="2485543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MANUAL</a:t>
            </a:r>
            <a:endParaRPr lang="it-IT" b="1" dirty="0"/>
          </a:p>
        </p:txBody>
      </p:sp>
      <p:sp>
        <p:nvSpPr>
          <p:cNvPr id="4" name="TextBox 3"/>
          <p:cNvSpPr txBox="1"/>
          <p:nvPr/>
        </p:nvSpPr>
        <p:spPr>
          <a:xfrm>
            <a:off x="1351064" y="1797982"/>
            <a:ext cx="4467890" cy="1508105"/>
          </a:xfrm>
          <a:prstGeom prst="rect">
            <a:avLst/>
          </a:prstGeom>
          <a:noFill/>
        </p:spPr>
        <p:txBody>
          <a:bodyPr wrap="none" rtlCol="0">
            <a:spAutoFit/>
          </a:bodyPr>
          <a:lstStyle/>
          <a:p>
            <a:pPr marL="285750" indent="-285750">
              <a:buFont typeface="Arial"/>
              <a:buChar char="•"/>
            </a:pPr>
            <a:r>
              <a:rPr lang="en-US" sz="2300" dirty="0" smtClean="0"/>
              <a:t>Divided into three parts</a:t>
            </a:r>
          </a:p>
          <a:p>
            <a:pPr marL="742950" lvl="1" indent="-285750">
              <a:buFont typeface="Arial"/>
              <a:buChar char="•"/>
            </a:pPr>
            <a:r>
              <a:rPr lang="en-US" sz="2300" dirty="0" smtClean="0"/>
              <a:t>Installation and Configuration</a:t>
            </a:r>
          </a:p>
          <a:p>
            <a:pPr marL="742950" lvl="1" indent="-285750">
              <a:buFont typeface="Arial"/>
              <a:buChar char="•"/>
            </a:pPr>
            <a:r>
              <a:rPr lang="en-US" sz="2300" dirty="0" smtClean="0"/>
              <a:t>Administration</a:t>
            </a:r>
          </a:p>
          <a:p>
            <a:pPr marL="742950" lvl="1" indent="-285750">
              <a:buFont typeface="Arial"/>
              <a:buChar char="•"/>
            </a:pPr>
            <a:r>
              <a:rPr lang="en-US" sz="2300" dirty="0" smtClean="0"/>
              <a:t>Usage</a:t>
            </a:r>
            <a:endParaRPr lang="en-US" sz="2300" dirty="0"/>
          </a:p>
        </p:txBody>
      </p:sp>
      <p:pic>
        <p:nvPicPr>
          <p:cNvPr id="5" name="Picture 4" descr="pa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812" y="5212879"/>
            <a:ext cx="2080188" cy="1599764"/>
          </a:xfrm>
          <a:prstGeom prst="rect">
            <a:avLst/>
          </a:prstGeom>
        </p:spPr>
      </p:pic>
    </p:spTree>
    <p:extLst>
      <p:ext uri="{BB962C8B-B14F-4D97-AF65-F5344CB8AC3E}">
        <p14:creationId xmlns:p14="http://schemas.microsoft.com/office/powerpoint/2010/main" val="25889515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sp>
        <p:nvSpPr>
          <p:cNvPr id="4" name="Stella a 5 punte 21"/>
          <p:cNvSpPr/>
          <p:nvPr/>
        </p:nvSpPr>
        <p:spPr>
          <a:xfrm>
            <a:off x="902612"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tella a 5 punte 22"/>
          <p:cNvSpPr/>
          <p:nvPr/>
        </p:nvSpPr>
        <p:spPr>
          <a:xfrm>
            <a:off x="3214680"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tella a 5 punte 23"/>
          <p:cNvSpPr/>
          <p:nvPr/>
        </p:nvSpPr>
        <p:spPr>
          <a:xfrm>
            <a:off x="5526748"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Stella a 5 punte 23"/>
          <p:cNvSpPr/>
          <p:nvPr/>
        </p:nvSpPr>
        <p:spPr>
          <a:xfrm>
            <a:off x="7838817" y="34209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15"/>
          <p:cNvSpPr txBox="1"/>
          <p:nvPr/>
        </p:nvSpPr>
        <p:spPr>
          <a:xfrm>
            <a:off x="0" y="2108213"/>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HISTORY</a:t>
            </a:r>
            <a:endParaRPr lang="it-IT" sz="6100" dirty="0">
              <a:ln w="6350">
                <a:noFill/>
              </a:ln>
              <a:solidFill>
                <a:srgbClr val="CD202C"/>
              </a:solidFill>
              <a:latin typeface="Overpass-Rehinted Bold"/>
              <a:cs typeface="Overpass-Rehinted Bold"/>
            </a:endParaRPr>
          </a:p>
        </p:txBody>
      </p:sp>
      <p:pic>
        <p:nvPicPr>
          <p:cNvPr id="9" name="Picture 8" descr="histo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878" y="5212878"/>
            <a:ext cx="1645121" cy="1645121"/>
          </a:xfrm>
          <a:prstGeom prst="rect">
            <a:avLst/>
          </a:prstGeom>
        </p:spPr>
      </p:pic>
    </p:spTree>
    <p:extLst>
      <p:ext uri="{BB962C8B-B14F-4D97-AF65-F5344CB8AC3E}">
        <p14:creationId xmlns:p14="http://schemas.microsoft.com/office/powerpoint/2010/main" val="20776031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894070"/>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pic>
        <p:nvPicPr>
          <p:cNvPr id="4" name="Picture 3" descr="cloudO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818"/>
            <a:ext cx="9144000" cy="6524181"/>
          </a:xfrm>
          <a:prstGeom prst="rect">
            <a:avLst/>
          </a:prstGeom>
        </p:spPr>
      </p:pic>
      <p:sp>
        <p:nvSpPr>
          <p:cNvPr id="5" name="Title 1"/>
          <p:cNvSpPr txBox="1">
            <a:spLocks/>
          </p:cNvSpPr>
          <p:nvPr/>
        </p:nvSpPr>
        <p:spPr>
          <a:xfrm>
            <a:off x="0" y="1703878"/>
            <a:ext cx="9144000" cy="116283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CLOUD OVERVIEW</a:t>
            </a:r>
            <a:endParaRPr lang="en-US" sz="5500" b="1" dirty="0">
              <a:solidFill>
                <a:srgbClr val="CD202C"/>
              </a:solidFill>
            </a:endParaRPr>
          </a:p>
        </p:txBody>
      </p:sp>
    </p:spTree>
    <p:extLst>
      <p:ext uri="{BB962C8B-B14F-4D97-AF65-F5344CB8AC3E}">
        <p14:creationId xmlns:p14="http://schemas.microsoft.com/office/powerpoint/2010/main" val="14771055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LEVEL SET</a:t>
            </a:r>
            <a:endParaRPr lang="it-IT" b="1" dirty="0"/>
          </a:p>
        </p:txBody>
      </p:sp>
      <p:sp>
        <p:nvSpPr>
          <p:cNvPr id="4" name="TextBox 3"/>
          <p:cNvSpPr txBox="1"/>
          <p:nvPr/>
        </p:nvSpPr>
        <p:spPr>
          <a:xfrm>
            <a:off x="1351064" y="1667373"/>
            <a:ext cx="6122189" cy="3071225"/>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Cloud computing will </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Feed </a:t>
            </a:r>
            <a:r>
              <a:rPr lang="en-GB" sz="2400" dirty="0">
                <a:ea typeface="ＭＳ Ｐゴシック" charset="0"/>
                <a:cs typeface="ＭＳ Ｐゴシック" charset="0"/>
              </a:rPr>
              <a:t>all the children</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Shelter </a:t>
            </a:r>
            <a:r>
              <a:rPr lang="en-GB" sz="2400" dirty="0">
                <a:ea typeface="ＭＳ Ｐゴシック" charset="0"/>
                <a:cs typeface="ＭＳ Ｐゴシック" charset="0"/>
              </a:rPr>
              <a:t>all the homeless</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Create </a:t>
            </a:r>
            <a:r>
              <a:rPr lang="en-GB" sz="2400" dirty="0">
                <a:ea typeface="ＭＳ Ｐゴシック" charset="0"/>
                <a:cs typeface="ＭＳ Ｐゴシック" charset="0"/>
              </a:rPr>
              <a:t>world peace</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Save </a:t>
            </a:r>
            <a:r>
              <a:rPr lang="en-GB" sz="2400" dirty="0">
                <a:ea typeface="ＭＳ Ｐゴシック" charset="0"/>
                <a:cs typeface="ＭＳ Ｐゴシック" charset="0"/>
              </a:rPr>
              <a:t>us from the zombie </a:t>
            </a:r>
            <a:r>
              <a:rPr lang="en-GB" sz="2400" dirty="0" smtClean="0">
                <a:ea typeface="ＭＳ Ｐゴシック" charset="0"/>
                <a:cs typeface="ＭＳ Ｐゴシック" charset="0"/>
              </a:rPr>
              <a:t>apocalypse </a:t>
            </a:r>
            <a:endParaRPr lang="en-GB" sz="2400" dirty="0">
              <a:ea typeface="ＭＳ Ｐゴシック" charset="0"/>
              <a:cs typeface="ＭＳ Ｐゴシック" charset="0"/>
            </a:endParaRP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t>
            </a:r>
            <a:r>
              <a:rPr lang="en-GB" sz="2400" dirty="0" err="1" smtClean="0">
                <a:ea typeface="ＭＳ Ｐゴシック" charset="0"/>
                <a:cs typeface="ＭＳ Ｐゴシック" charset="0"/>
              </a:rPr>
              <a:t>Automagically</a:t>
            </a:r>
            <a:r>
              <a:rPr lang="en-GB" sz="2400" dirty="0" smtClean="0">
                <a:ea typeface="ＭＳ Ｐゴシック" charset="0"/>
                <a:cs typeface="ＭＳ Ｐゴシック" charset="0"/>
              </a:rPr>
              <a:t> </a:t>
            </a:r>
            <a:r>
              <a:rPr lang="en-GB" sz="2400" dirty="0">
                <a:ea typeface="ＭＳ Ｐゴシック" charset="0"/>
                <a:cs typeface="ＭＳ Ｐゴシック" charset="0"/>
              </a:rPr>
              <a:t>correct your terrible photos</a:t>
            </a:r>
          </a:p>
        </p:txBody>
      </p:sp>
      <p:pic>
        <p:nvPicPr>
          <p:cNvPr id="7" name="Picture 6" descr="zombi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457" y="4671166"/>
            <a:ext cx="1601543" cy="2186834"/>
          </a:xfrm>
          <a:prstGeom prst="rect">
            <a:avLst/>
          </a:prstGeom>
        </p:spPr>
      </p:pic>
    </p:spTree>
    <p:extLst>
      <p:ext uri="{BB962C8B-B14F-4D97-AF65-F5344CB8AC3E}">
        <p14:creationId xmlns:p14="http://schemas.microsoft.com/office/powerpoint/2010/main" val="10790918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HYPE CYCLE</a:t>
            </a:r>
            <a:endParaRPr lang="it-IT" b="1" dirty="0"/>
          </a:p>
        </p:txBody>
      </p:sp>
      <p:pic>
        <p:nvPicPr>
          <p:cNvPr id="4" name="Picture 3" descr="hype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471" y="1758059"/>
            <a:ext cx="7181476" cy="4032058"/>
          </a:xfrm>
          <a:prstGeom prst="rect">
            <a:avLst/>
          </a:prstGeom>
        </p:spPr>
      </p:pic>
      <p:pic>
        <p:nvPicPr>
          <p:cNvPr id="5" name="Picture 4" descr="hyp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947" y="5487218"/>
            <a:ext cx="803084" cy="1370782"/>
          </a:xfrm>
          <a:prstGeom prst="rect">
            <a:avLst/>
          </a:prstGeom>
        </p:spPr>
      </p:pic>
    </p:spTree>
    <p:extLst>
      <p:ext uri="{BB962C8B-B14F-4D97-AF65-F5344CB8AC3E}">
        <p14:creationId xmlns:p14="http://schemas.microsoft.com/office/powerpoint/2010/main" val="8109271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11840" y="1295058"/>
            <a:ext cx="636192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9pPr>
          </a:lstStyle>
          <a:p>
            <a:pPr hangingPunct="0">
              <a:lnSpc>
                <a:spcPct val="93000"/>
              </a:lnSpc>
              <a:spcAft>
                <a:spcPts val="1154"/>
              </a:spcAft>
              <a:buClr>
                <a:srgbClr val="000000"/>
              </a:buClr>
              <a:buSzPct val="100000"/>
              <a:defRPr/>
            </a:pPr>
            <a:r>
              <a:rPr lang="en-GB" dirty="0" smtClean="0">
                <a:ea typeface="ＭＳ Ｐゴシック" charset="0"/>
                <a:cs typeface="ＭＳ Ｐゴシック" charset="0"/>
              </a:rPr>
              <a:t>          </a:t>
            </a:r>
          </a:p>
          <a:p>
            <a:pPr hangingPunct="0">
              <a:lnSpc>
                <a:spcPct val="93000"/>
              </a:lnSpc>
              <a:spcAft>
                <a:spcPts val="1154"/>
              </a:spcAft>
              <a:buClr>
                <a:srgbClr val="000000"/>
              </a:buClr>
              <a:buSzPct val="100000"/>
              <a:defRPr/>
            </a:pPr>
            <a:endParaRPr lang="en-GB" dirty="0" smtClean="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p:txBody>
      </p:sp>
      <p:sp>
        <p:nvSpPr>
          <p:cNvPr id="3" name="Rectangle 3"/>
          <p:cNvSpPr>
            <a:spLocks noChangeArrowheads="1"/>
          </p:cNvSpPr>
          <p:nvPr/>
        </p:nvSpPr>
        <p:spPr bwMode="auto">
          <a:xfrm>
            <a:off x="3732481" y="4483551"/>
            <a:ext cx="1767616"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 pos="1172573" algn="l"/>
                <a:tab pos="1758860" algn="l"/>
              </a:tabLst>
              <a:defRPr/>
            </a:pPr>
            <a:r>
              <a:rPr lang="en-US" sz="1500" i="1">
                <a:solidFill>
                  <a:srgbClr val="000000"/>
                </a:solidFill>
              </a:rPr>
              <a:t>“How do I use this?”</a:t>
            </a:r>
          </a:p>
        </p:txBody>
      </p:sp>
      <p:sp>
        <p:nvSpPr>
          <p:cNvPr id="4" name="Rectangle 5"/>
          <p:cNvSpPr>
            <a:spLocks noChangeArrowheads="1"/>
          </p:cNvSpPr>
          <p:nvPr/>
        </p:nvSpPr>
        <p:spPr bwMode="auto">
          <a:xfrm>
            <a:off x="1550880" y="2118103"/>
            <a:ext cx="5222880" cy="342396"/>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Lst>
              <a:defRPr/>
            </a:pPr>
            <a:r>
              <a:rPr lang="en-GB" sz="2300">
                <a:solidFill>
                  <a:srgbClr val="000000"/>
                </a:solidFill>
              </a:rPr>
              <a:t> </a:t>
            </a:r>
            <a:r>
              <a:rPr lang="en-GB">
                <a:solidFill>
                  <a:srgbClr val="000000"/>
                </a:solidFill>
              </a:rPr>
              <a:t>Servers in the Cloud</a:t>
            </a:r>
          </a:p>
        </p:txBody>
      </p:sp>
      <p:sp>
        <p:nvSpPr>
          <p:cNvPr id="5" name="Rectangle 6"/>
          <p:cNvSpPr>
            <a:spLocks noChangeArrowheads="1"/>
          </p:cNvSpPr>
          <p:nvPr/>
        </p:nvSpPr>
        <p:spPr bwMode="auto">
          <a:xfrm>
            <a:off x="1543680" y="2750352"/>
            <a:ext cx="5230080" cy="653469"/>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Lst>
              <a:defRPr/>
            </a:pPr>
            <a:r>
              <a:rPr lang="en-GB" dirty="0">
                <a:solidFill>
                  <a:srgbClr val="000000"/>
                </a:solidFill>
                <a:cs typeface="Arial" charset="0"/>
              </a:rPr>
              <a:t> You must build and manage everything</a:t>
            </a:r>
          </a:p>
          <a:p>
            <a:pPr hangingPunct="0">
              <a:buClr>
                <a:srgbClr val="000000"/>
              </a:buClr>
              <a:buSzPct val="100000"/>
              <a:tabLst>
                <a:tab pos="586287" algn="l"/>
                <a:tab pos="1172573" algn="l"/>
                <a:tab pos="1758860" algn="l"/>
                <a:tab pos="2345146" algn="l"/>
                <a:tab pos="2931433" algn="l"/>
                <a:tab pos="3517720" algn="l"/>
                <a:tab pos="4104006" algn="l"/>
              </a:tabLst>
              <a:defRPr/>
            </a:pPr>
            <a:r>
              <a:rPr lang="en-GB" dirty="0">
                <a:solidFill>
                  <a:srgbClr val="000000"/>
                </a:solidFill>
                <a:cs typeface="Arial" charset="0"/>
              </a:rPr>
              <a:t> (OS, App </a:t>
            </a:r>
            <a:r>
              <a:rPr lang="en-GB" dirty="0">
                <a:solidFill>
                  <a:srgbClr val="000000"/>
                </a:solidFill>
              </a:rPr>
              <a:t>Servers, DB, App, etc.)</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8889" y="3963739"/>
            <a:ext cx="2712960" cy="139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Documents and Settings\Mimmo\Desktop\Vintage Slides\Main\Main\Assets\ribbon_dark.png"/>
          <p:cNvPicPr>
            <a:picLocks noChangeAspect="1" noChangeArrowheads="1"/>
          </p:cNvPicPr>
          <p:nvPr/>
        </p:nvPicPr>
        <p:blipFill>
          <a:blip r:embed="rId3"/>
          <a:srcRect/>
          <a:stretch>
            <a:fillRect/>
          </a:stretch>
        </p:blipFill>
        <p:spPr bwMode="auto">
          <a:xfrm>
            <a:off x="692189" y="500277"/>
            <a:ext cx="7715304" cy="659116"/>
          </a:xfrm>
          <a:prstGeom prst="rect">
            <a:avLst/>
          </a:prstGeom>
          <a:noFill/>
          <a:effectLst>
            <a:outerShdw blurRad="12700" dist="12700" dir="2700000" algn="tl" rotWithShape="0">
              <a:prstClr val="black">
                <a:alpha val="40000"/>
              </a:prstClr>
            </a:outerShdw>
          </a:effectLst>
        </p:spPr>
      </p:pic>
      <p:sp>
        <p:nvSpPr>
          <p:cNvPr id="8" name="CasellaDiTesto 20"/>
          <p:cNvSpPr txBox="1"/>
          <p:nvPr/>
        </p:nvSpPr>
        <p:spPr>
          <a:xfrm>
            <a:off x="3214679" y="563220"/>
            <a:ext cx="2714644" cy="353943"/>
          </a:xfrm>
          <a:prstGeom prst="rect">
            <a:avLst/>
          </a:prstGeom>
          <a:noFill/>
          <a:effectLst/>
        </p:spPr>
        <p:txBody>
          <a:bodyPr wrap="square" rtlCol="0">
            <a:spAutoFit/>
          </a:bodyPr>
          <a:lstStyle/>
          <a:p>
            <a:pPr algn="ctr"/>
            <a:r>
              <a:rPr lang="it-IT" sz="1700" b="1" dirty="0" err="1" smtClean="0">
                <a:solidFill>
                  <a:srgbClr val="FFFFFF"/>
                </a:solidFill>
                <a:latin typeface="Helvetica Neue"/>
                <a:cs typeface="Helvetica Neue"/>
              </a:rPr>
              <a:t>IaaS</a:t>
            </a:r>
            <a:endParaRPr lang="it-IT" sz="1700" b="1" dirty="0">
              <a:solidFill>
                <a:srgbClr val="FFFFFF"/>
              </a:solidFill>
              <a:latin typeface="Helvetica Neue"/>
              <a:cs typeface="Helvetica Neue"/>
            </a:endParaRPr>
          </a:p>
        </p:txBody>
      </p:sp>
      <p:pic>
        <p:nvPicPr>
          <p:cNvPr id="9" name="Picture 8" descr="iaa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914" y="5363566"/>
            <a:ext cx="2128086" cy="1417305"/>
          </a:xfrm>
          <a:prstGeom prst="rect">
            <a:avLst/>
          </a:prstGeom>
        </p:spPr>
      </p:pic>
    </p:spTree>
    <p:extLst>
      <p:ext uri="{BB962C8B-B14F-4D97-AF65-F5344CB8AC3E}">
        <p14:creationId xmlns:p14="http://schemas.microsoft.com/office/powerpoint/2010/main" val="28144417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800" y="2973554"/>
            <a:ext cx="2972160" cy="153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424800" y="1368504"/>
            <a:ext cx="748656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marL="457200" indent="-4556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9pPr>
          </a:lstStyle>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p:txBody>
      </p:sp>
      <p:sp>
        <p:nvSpPr>
          <p:cNvPr id="4" name="Rectangle 4"/>
          <p:cNvSpPr>
            <a:spLocks noChangeArrowheads="1"/>
          </p:cNvSpPr>
          <p:nvPr/>
        </p:nvSpPr>
        <p:spPr bwMode="auto">
          <a:xfrm>
            <a:off x="5682240" y="4229725"/>
            <a:ext cx="2197440" cy="535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spAutoFit/>
          </a:bodyPr>
          <a:lstStyle/>
          <a:p>
            <a:pPr>
              <a:buClr>
                <a:srgbClr val="000000"/>
              </a:buClr>
              <a:buSzPct val="100000"/>
              <a:tabLst>
                <a:tab pos="586287" algn="l"/>
                <a:tab pos="1172573" algn="l"/>
                <a:tab pos="1758860" algn="l"/>
              </a:tabLst>
              <a:defRPr/>
            </a:pPr>
            <a:r>
              <a:rPr lang="en-US" sz="1500" i="1" dirty="0">
                <a:solidFill>
                  <a:srgbClr val="000000"/>
                </a:solidFill>
              </a:rPr>
              <a:t>“I’m not sure this does what I need.”</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721" y="3326750"/>
            <a:ext cx="891360" cy="7485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5472000" y="3670226"/>
            <a:ext cx="587520" cy="29379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pPr hangingPunct="0">
              <a:lnSpc>
                <a:spcPct val="93000"/>
              </a:lnSpc>
              <a:buClr>
                <a:srgbClr val="000000"/>
              </a:buClr>
              <a:buSzPct val="100000"/>
              <a:buFont typeface="Times New Roman" charset="0"/>
              <a:buNone/>
              <a:defRPr/>
            </a:pPr>
            <a:endParaRPr lang="en-US" sz="1500">
              <a:cs typeface="MS Gothic" charset="0"/>
            </a:endParaRPr>
          </a:p>
        </p:txBody>
      </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041" y="3648624"/>
            <a:ext cx="1458720" cy="4720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 name="Rectangle 8"/>
          <p:cNvSpPr>
            <a:spLocks noChangeArrowheads="1"/>
          </p:cNvSpPr>
          <p:nvPr/>
        </p:nvSpPr>
        <p:spPr bwMode="auto">
          <a:xfrm>
            <a:off x="1422720" y="2240156"/>
            <a:ext cx="5978880" cy="653469"/>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 pos="4690293" algn="l"/>
                <a:tab pos="5276579" algn="l"/>
              </a:tabLst>
              <a:defRPr/>
            </a:pPr>
            <a:r>
              <a:rPr lang="en-GB">
                <a:solidFill>
                  <a:srgbClr val="000000"/>
                </a:solidFill>
                <a:cs typeface="Arial" charset="0"/>
              </a:rPr>
              <a:t>You are restricted to the features of the 3rd Party application</a:t>
            </a:r>
          </a:p>
        </p:txBody>
      </p:sp>
      <p:sp>
        <p:nvSpPr>
          <p:cNvPr id="9" name="Rectangle 9"/>
          <p:cNvSpPr>
            <a:spLocks noChangeArrowheads="1"/>
          </p:cNvSpPr>
          <p:nvPr/>
        </p:nvSpPr>
        <p:spPr bwMode="auto">
          <a:xfrm>
            <a:off x="1422720" y="1790829"/>
            <a:ext cx="5968800" cy="361838"/>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 pos="4690293" algn="l"/>
                <a:tab pos="5276579" algn="l"/>
              </a:tabLst>
              <a:defRPr/>
            </a:pPr>
            <a:r>
              <a:rPr lang="en-GB">
                <a:solidFill>
                  <a:srgbClr val="000000"/>
                </a:solidFill>
                <a:cs typeface="Arial" charset="0"/>
              </a:rPr>
              <a:t>Someone else’s app in the Cloud (CRM, etc.)</a:t>
            </a:r>
          </a:p>
        </p:txBody>
      </p:sp>
      <p:pic>
        <p:nvPicPr>
          <p:cNvPr id="10" name="Picture 9" descr="C:\Documents and Settings\Mimmo\Desktop\Vintage Slides\Main\Main\Assets\ribbon_dark.png"/>
          <p:cNvPicPr>
            <a:picLocks noChangeAspect="1" noChangeArrowheads="1"/>
          </p:cNvPicPr>
          <p:nvPr/>
        </p:nvPicPr>
        <p:blipFill>
          <a:blip r:embed="rId5"/>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1"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err="1" smtClean="0">
                <a:solidFill>
                  <a:srgbClr val="FFFFFF"/>
                </a:solidFill>
                <a:latin typeface="Helvetica Neue"/>
                <a:cs typeface="Helvetica Neue"/>
              </a:rPr>
              <a:t>SaaS</a:t>
            </a:r>
            <a:endParaRPr lang="it-IT" sz="1700" b="1" dirty="0">
              <a:solidFill>
                <a:srgbClr val="FFFFFF"/>
              </a:solidFill>
              <a:latin typeface="Helvetica Neue"/>
              <a:cs typeface="Helvetica Neue"/>
            </a:endParaRPr>
          </a:p>
        </p:txBody>
      </p:sp>
      <p:pic>
        <p:nvPicPr>
          <p:cNvPr id="12" name="Picture 11" descr="saa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060" y="5625840"/>
            <a:ext cx="1757940" cy="1166445"/>
          </a:xfrm>
          <a:prstGeom prst="rect">
            <a:avLst/>
          </a:prstGeom>
        </p:spPr>
      </p:pic>
    </p:spTree>
    <p:extLst>
      <p:ext uri="{BB962C8B-B14F-4D97-AF65-F5344CB8AC3E}">
        <p14:creationId xmlns:p14="http://schemas.microsoft.com/office/powerpoint/2010/main" val="41323857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714348" y="1444113"/>
            <a:ext cx="820512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marL="457200" indent="-45561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3pPr>
            <a:lvl4pPr marL="1714500" indent="-45561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9pPr>
          </a:lstStyle>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Quickly build the Application that YOU need for</a:t>
            </a:r>
          </a:p>
          <a:p>
            <a:pPr lvl="3" hangingPunct="0">
              <a:lnSpc>
                <a:spcPct val="93000"/>
              </a:lnSpc>
              <a:spcAft>
                <a:spcPts val="466"/>
              </a:spcAft>
              <a:buClr>
                <a:srgbClr val="000000"/>
              </a:buClr>
              <a:buSzPct val="100000"/>
              <a:buFont typeface="Arial" charset="0"/>
              <a:buChar char="•"/>
              <a:defRPr/>
            </a:pPr>
            <a:r>
              <a:rPr lang="en-GB" sz="1600" dirty="0">
                <a:ea typeface="ＭＳ Ｐゴシック" charset="0"/>
                <a:cs typeface="ＭＳ Ｐゴシック" charset="0"/>
              </a:rPr>
              <a:t>Your Group, your Enterprise, your next great idea!</a:t>
            </a:r>
          </a:p>
          <a:p>
            <a:pPr lvl="3" hangingPunct="0">
              <a:lnSpc>
                <a:spcPct val="93000"/>
              </a:lnSpc>
              <a:spcAft>
                <a:spcPts val="466"/>
              </a:spcAft>
              <a:buClr>
                <a:srgbClr val="000000"/>
              </a:buClr>
              <a:buSzPct val="100000"/>
              <a:buFont typeface="Arial" charset="0"/>
              <a:buChar char="•"/>
              <a:defRPr/>
            </a:pPr>
            <a:r>
              <a:rPr lang="en-GB" sz="1600" dirty="0">
                <a:ea typeface="ＭＳ Ｐゴシック" charset="0"/>
                <a:cs typeface="ＭＳ Ｐゴシック" charset="0"/>
              </a:rPr>
              <a:t>Big data, mobile, social</a:t>
            </a:r>
          </a:p>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You code the application, We run it for you</a:t>
            </a:r>
          </a:p>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Leverage the </a:t>
            </a:r>
            <a:r>
              <a:rPr lang="en-GB" sz="2300" b="1" dirty="0">
                <a:solidFill>
                  <a:srgbClr val="660066"/>
                </a:solidFill>
                <a:ea typeface="ＭＳ Ｐゴシック" charset="0"/>
                <a:cs typeface="ＭＳ Ｐゴシック" charset="0"/>
              </a:rPr>
              <a:t>ease</a:t>
            </a:r>
            <a:r>
              <a:rPr lang="en-GB" sz="2300" dirty="0">
                <a:ea typeface="ＭＳ Ｐゴシック" charset="0"/>
                <a:cs typeface="ＭＳ Ｐゴシック" charset="0"/>
              </a:rPr>
              <a:t>, </a:t>
            </a:r>
            <a:r>
              <a:rPr lang="en-GB" sz="2300" b="1" dirty="0">
                <a:solidFill>
                  <a:srgbClr val="660066"/>
                </a:solidFill>
                <a:ea typeface="ＭＳ Ｐゴシック" charset="0"/>
                <a:cs typeface="ＭＳ Ｐゴシック" charset="0"/>
              </a:rPr>
              <a:t>scale</a:t>
            </a:r>
            <a:r>
              <a:rPr lang="en-GB" sz="2300" dirty="0">
                <a:solidFill>
                  <a:srgbClr val="660066"/>
                </a:solidFill>
                <a:ea typeface="ＭＳ Ｐゴシック" charset="0"/>
                <a:cs typeface="ＭＳ Ｐゴシック" charset="0"/>
              </a:rPr>
              <a:t> </a:t>
            </a:r>
            <a:r>
              <a:rPr lang="en-GB" sz="2300" dirty="0">
                <a:ea typeface="ＭＳ Ｐゴシック" charset="0"/>
                <a:cs typeface="ＭＳ Ｐゴシック" charset="0"/>
              </a:rPr>
              <a:t>and </a:t>
            </a:r>
            <a:r>
              <a:rPr lang="en-GB" sz="2300" b="1" dirty="0">
                <a:solidFill>
                  <a:srgbClr val="660066"/>
                </a:solidFill>
                <a:ea typeface="ＭＳ Ｐゴシック" charset="0"/>
                <a:cs typeface="ＭＳ Ｐゴシック" charset="0"/>
              </a:rPr>
              <a:t>power</a:t>
            </a:r>
            <a:r>
              <a:rPr lang="en-GB" sz="2300" dirty="0">
                <a:ea typeface="ＭＳ Ｐゴシック" charset="0"/>
                <a:cs typeface="ＭＳ Ｐゴシック" charset="0"/>
              </a:rPr>
              <a:t> of the Cloud</a:t>
            </a: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p:txBody>
      </p:sp>
      <p:sp>
        <p:nvSpPr>
          <p:cNvPr id="3" name="Rectangle 4"/>
          <p:cNvSpPr>
            <a:spLocks noChangeArrowheads="1"/>
          </p:cNvSpPr>
          <p:nvPr/>
        </p:nvSpPr>
        <p:spPr bwMode="auto">
          <a:xfrm>
            <a:off x="1854721" y="4400382"/>
            <a:ext cx="547988"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Code</a:t>
            </a:r>
          </a:p>
        </p:txBody>
      </p:sp>
      <p:sp>
        <p:nvSpPr>
          <p:cNvPr id="4" name="Rectangle 5"/>
          <p:cNvSpPr>
            <a:spLocks noChangeArrowheads="1"/>
          </p:cNvSpPr>
          <p:nvPr/>
        </p:nvSpPr>
        <p:spPr bwMode="auto">
          <a:xfrm>
            <a:off x="4098242" y="4400382"/>
            <a:ext cx="698639"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Deploy</a:t>
            </a:r>
          </a:p>
        </p:txBody>
      </p:sp>
      <p:sp>
        <p:nvSpPr>
          <p:cNvPr id="5" name="Rectangle 8"/>
          <p:cNvSpPr>
            <a:spLocks noChangeArrowheads="1"/>
          </p:cNvSpPr>
          <p:nvPr/>
        </p:nvSpPr>
        <p:spPr bwMode="auto">
          <a:xfrm>
            <a:off x="6638400" y="4400382"/>
            <a:ext cx="583222"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Enjoy</a:t>
            </a:r>
          </a:p>
        </p:txBody>
      </p:sp>
      <p:pic>
        <p:nvPicPr>
          <p:cNvPr id="6" name="Picture 14" descr="01 - A- What is Paa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001" y="3577564"/>
            <a:ext cx="5870880" cy="112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714348" y="489939"/>
            <a:ext cx="7715304" cy="659116"/>
            <a:chOff x="714348" y="489939"/>
            <a:chExt cx="7715304" cy="659116"/>
          </a:xfrm>
        </p:grpSpPr>
        <p:pic>
          <p:nvPicPr>
            <p:cNvPr id="8" name="Picture 7"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9"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PaaS</a:t>
              </a:r>
              <a:endParaRPr lang="it-IT" sz="1700" b="1" dirty="0">
                <a:solidFill>
                  <a:srgbClr val="FFFFFF"/>
                </a:solidFill>
                <a:latin typeface="Helvetica Neue"/>
                <a:cs typeface="Helvetica Neue"/>
              </a:endParaRPr>
            </a:p>
          </p:txBody>
        </p:sp>
      </p:grpSp>
      <p:pic>
        <p:nvPicPr>
          <p:cNvPr id="10" name="Picture 9" descr="paa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622" y="5493732"/>
            <a:ext cx="1922378" cy="1364268"/>
          </a:xfrm>
          <a:prstGeom prst="rect">
            <a:avLst/>
          </a:prstGeom>
        </p:spPr>
      </p:pic>
    </p:spTree>
    <p:extLst>
      <p:ext uri="{BB962C8B-B14F-4D97-AF65-F5344CB8AC3E}">
        <p14:creationId xmlns:p14="http://schemas.microsoft.com/office/powerpoint/2010/main" val="11324293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ldPe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326" y="3286661"/>
            <a:ext cx="3541825" cy="3571340"/>
          </a:xfrm>
          <a:prstGeom prst="rect">
            <a:avLst/>
          </a:prstGeom>
        </p:spPr>
      </p:pic>
      <p:grpSp>
        <p:nvGrpSpPr>
          <p:cNvPr id="3" name="Group 2"/>
          <p:cNvGrpSpPr/>
          <p:nvPr/>
        </p:nvGrpSpPr>
        <p:grpSpPr>
          <a:xfrm>
            <a:off x="714348" y="489939"/>
            <a:ext cx="7715304" cy="659116"/>
            <a:chOff x="714348" y="489939"/>
            <a:chExt cx="7715304" cy="659116"/>
          </a:xfrm>
        </p:grpSpPr>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23165"/>
            </a:xfrm>
            <a:prstGeom prst="rect">
              <a:avLst/>
            </a:prstGeom>
            <a:noFill/>
            <a:effectLst/>
          </p:spPr>
          <p:txBody>
            <a:bodyPr wrap="square" rtlCol="0">
              <a:spAutoFit/>
            </a:bodyPr>
            <a:lstStyle/>
            <a:p>
              <a:pPr algn="ctr"/>
              <a:r>
                <a:rPr lang="it-IT" sz="1500" b="1" dirty="0" smtClean="0">
                  <a:solidFill>
                    <a:srgbClr val="FFFFFF"/>
                  </a:solidFill>
                  <a:latin typeface="Helvetica Neue"/>
                  <a:cs typeface="Helvetica Neue"/>
                </a:rPr>
                <a:t>EVERYONE GETS ALONG</a:t>
              </a:r>
              <a:endParaRPr lang="it-IT" sz="1500" b="1" dirty="0">
                <a:solidFill>
                  <a:srgbClr val="FFFFFF"/>
                </a:solidFill>
                <a:latin typeface="Helvetica Neue"/>
                <a:cs typeface="Helvetica Neue"/>
              </a:endParaRPr>
            </a:p>
          </p:txBody>
        </p:sp>
      </p:grpSp>
      <p:sp>
        <p:nvSpPr>
          <p:cNvPr id="6" name="TextBox 5"/>
          <p:cNvSpPr txBox="1"/>
          <p:nvPr/>
        </p:nvSpPr>
        <p:spPr>
          <a:xfrm>
            <a:off x="1351064" y="1797982"/>
            <a:ext cx="6955750" cy="2369880"/>
          </a:xfrm>
          <a:prstGeom prst="rect">
            <a:avLst/>
          </a:prstGeom>
          <a:noFill/>
        </p:spPr>
        <p:txBody>
          <a:bodyPr wrap="none" rtlCol="0">
            <a:spAutoFit/>
          </a:bodyPr>
          <a:lstStyle/>
          <a:p>
            <a:pPr marL="285750" indent="-285750">
              <a:buFont typeface="Arial"/>
              <a:buChar char="•"/>
            </a:pPr>
            <a:r>
              <a:rPr lang="en-US" sz="2400" dirty="0" smtClean="0"/>
              <a:t>Operations care about stability and performance</a:t>
            </a:r>
          </a:p>
          <a:p>
            <a:pPr marL="285750" indent="-285750">
              <a:buFont typeface="Arial"/>
              <a:buChar char="•"/>
            </a:pPr>
            <a:r>
              <a:rPr lang="en-US" sz="2400" dirty="0" smtClean="0"/>
              <a:t>Developers just want environments without waiting</a:t>
            </a:r>
          </a:p>
          <a:p>
            <a:pPr marL="285750" indent="-285750">
              <a:buFont typeface="Arial"/>
              <a:buChar char="•"/>
            </a:pPr>
            <a:endParaRPr lang="en-US" dirty="0"/>
          </a:p>
          <a:p>
            <a:pPr marL="285750" indent="-285750">
              <a:buFont typeface="Arial"/>
              <a:buChar char="•"/>
            </a:pPr>
            <a:endParaRPr lang="en-US" dirty="0" smtClean="0"/>
          </a:p>
          <a:p>
            <a:r>
              <a:rPr lang="en-US" sz="3200" dirty="0" smtClean="0"/>
              <a:t>OpenShift Enterprise creates a peaceful </a:t>
            </a:r>
          </a:p>
          <a:p>
            <a:r>
              <a:rPr lang="en-US" sz="3200" dirty="0" smtClean="0"/>
              <a:t>environment for both parties</a:t>
            </a:r>
            <a:endParaRPr lang="en-US" sz="3200" dirty="0"/>
          </a:p>
        </p:txBody>
      </p:sp>
    </p:spTree>
    <p:extLst>
      <p:ext uri="{BB962C8B-B14F-4D97-AF65-F5344CB8AC3E}">
        <p14:creationId xmlns:p14="http://schemas.microsoft.com/office/powerpoint/2010/main" val="8863983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2324" y="846628"/>
            <a:ext cx="8229600" cy="8572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AGENDA</a:t>
            </a:r>
            <a:endParaRPr lang="en-US" sz="5500" b="1" dirty="0">
              <a:solidFill>
                <a:srgbClr val="CD202C"/>
              </a:solidFill>
            </a:endParaRPr>
          </a:p>
        </p:txBody>
      </p:sp>
      <p:pic>
        <p:nvPicPr>
          <p:cNvPr id="5" name="Picture 4" descr="C:\Documents and Settings\Mimmo\Desktop\Vintage Slides\Main\Main\Assets\ribbon_dark.png"/>
          <p:cNvPicPr>
            <a:picLocks noChangeAspect="1" noChangeArrowheads="1"/>
          </p:cNvPicPr>
          <p:nvPr/>
        </p:nvPicPr>
        <p:blipFill>
          <a:blip r:embed="rId2"/>
          <a:srcRect/>
          <a:stretch>
            <a:fillRect/>
          </a:stretch>
        </p:blipFill>
        <p:spPr bwMode="auto">
          <a:xfrm>
            <a:off x="714348" y="1857371"/>
            <a:ext cx="7715304" cy="659116"/>
          </a:xfrm>
          <a:prstGeom prst="rect">
            <a:avLst/>
          </a:prstGeom>
          <a:noFill/>
          <a:effectLst>
            <a:outerShdw blurRad="12700" dist="12700" dir="2700000" algn="tl" rotWithShape="0">
              <a:prstClr val="black">
                <a:alpha val="40000"/>
              </a:prstClr>
            </a:outerShdw>
          </a:effectLst>
        </p:spPr>
      </p:pic>
      <p:sp>
        <p:nvSpPr>
          <p:cNvPr id="6" name="CasellaDiTesto 11"/>
          <p:cNvSpPr txBox="1"/>
          <p:nvPr/>
        </p:nvSpPr>
        <p:spPr>
          <a:xfrm>
            <a:off x="1165776" y="3156569"/>
            <a:ext cx="1833586" cy="323165"/>
          </a:xfrm>
          <a:prstGeom prst="rect">
            <a:avLst/>
          </a:prstGeom>
          <a:noFill/>
          <a:effectLst/>
        </p:spPr>
        <p:txBody>
          <a:bodyPr wrap="square" rtlCol="0">
            <a:spAutoFit/>
          </a:bodyPr>
          <a:lstStyle/>
          <a:p>
            <a:pPr algn="ctr"/>
            <a:r>
              <a:rPr lang="en-US" sz="1500" dirty="0" smtClean="0">
                <a:ln w="3175">
                  <a:noFill/>
                </a:ln>
                <a:solidFill>
                  <a:srgbClr val="363534"/>
                </a:solidFill>
                <a:latin typeface="Overpass-Rehinted Bold"/>
                <a:cs typeface="Overpass-Rehinted Bold"/>
              </a:rPr>
              <a:t>Introductions</a:t>
            </a:r>
            <a:endParaRPr lang="en-US" sz="1200" dirty="0">
              <a:ln w="3175">
                <a:noFill/>
              </a:ln>
              <a:solidFill>
                <a:srgbClr val="CD202C"/>
              </a:solidFill>
              <a:latin typeface="Overpass-Rehinted Bold"/>
              <a:cs typeface="Overpass-Rehinted Bold"/>
            </a:endParaRPr>
          </a:p>
        </p:txBody>
      </p:sp>
      <p:sp>
        <p:nvSpPr>
          <p:cNvPr id="7" name="CasellaDiTesto 13"/>
          <p:cNvSpPr txBox="1"/>
          <p:nvPr/>
        </p:nvSpPr>
        <p:spPr>
          <a:xfrm>
            <a:off x="4643438" y="3156569"/>
            <a:ext cx="1643074" cy="323165"/>
          </a:xfrm>
          <a:prstGeom prst="rect">
            <a:avLst/>
          </a:prstGeom>
          <a:noFill/>
          <a:effectLst/>
        </p:spPr>
        <p:txBody>
          <a:bodyPr wrap="square" rtlCol="0">
            <a:spAutoFit/>
          </a:bodyPr>
          <a:lstStyle/>
          <a:p>
            <a:pPr algn="ctr"/>
            <a:r>
              <a:rPr lang="it-IT" sz="1500" dirty="0" smtClean="0">
                <a:ln w="3175">
                  <a:noFill/>
                </a:ln>
                <a:solidFill>
                  <a:srgbClr val="363534"/>
                </a:solidFill>
                <a:latin typeface="Overpass-Rehinted Bold"/>
                <a:cs typeface="Overpass-Rehinted Bold"/>
              </a:rPr>
              <a:t>Installation</a:t>
            </a:r>
          </a:p>
        </p:txBody>
      </p:sp>
      <p:sp>
        <p:nvSpPr>
          <p:cNvPr id="8" name="CasellaDiTesto 14"/>
          <p:cNvSpPr txBox="1"/>
          <p:nvPr/>
        </p:nvSpPr>
        <p:spPr>
          <a:xfrm>
            <a:off x="6286512" y="3172246"/>
            <a:ext cx="1643074" cy="292388"/>
          </a:xfrm>
          <a:prstGeom prst="rect">
            <a:avLst/>
          </a:prstGeom>
          <a:noFill/>
          <a:effectLst/>
        </p:spPr>
        <p:txBody>
          <a:bodyPr wrap="square" rtlCol="0">
            <a:spAutoFit/>
          </a:bodyPr>
          <a:lstStyle/>
          <a:p>
            <a:pPr algn="ctr"/>
            <a:r>
              <a:rPr lang="en-US" sz="1300" dirty="0" smtClean="0">
                <a:ln w="3175">
                  <a:noFill/>
                </a:ln>
                <a:solidFill>
                  <a:srgbClr val="363534"/>
                </a:solidFill>
                <a:latin typeface="Overpass-Rehinted Bold"/>
                <a:cs typeface="Overpass-Rehinted Bold"/>
              </a:rPr>
              <a:t>Usage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57326" y="3719293"/>
            <a:ext cx="1049335" cy="1049335"/>
          </a:xfrm>
          <a:prstGeom prst="rect">
            <a:avLst/>
          </a:prstGeom>
          <a:noFill/>
          <a:effectLst>
            <a:outerShdw blurRad="12700" dir="5400000" algn="t" rotWithShape="0">
              <a:prstClr val="black">
                <a:alpha val="40000"/>
              </a:prstClr>
            </a:outerShdw>
          </a:effec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5884" y="3719293"/>
            <a:ext cx="1049335" cy="1049335"/>
          </a:xfrm>
          <a:prstGeom prst="rect">
            <a:avLst/>
          </a:prstGeom>
          <a:noFill/>
          <a:effectLst>
            <a:outerShdw blurRad="12700" dir="5400000" algn="t" rotWithShape="0">
              <a:prstClr val="black">
                <a:alpha val="40000"/>
              </a:prstClr>
            </a:outerShdw>
          </a:effec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40310" y="3719293"/>
            <a:ext cx="1049335" cy="1049335"/>
          </a:xfrm>
          <a:prstGeom prst="rect">
            <a:avLst/>
          </a:prstGeom>
          <a:noFill/>
          <a:effectLst>
            <a:outerShdw blurRad="12700" dir="5400000" algn="t" rotWithShape="0">
              <a:prstClr val="black">
                <a:alpha val="40000"/>
              </a:prstClr>
            </a:outerShdw>
          </a:effec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83384" y="3719293"/>
            <a:ext cx="1049335" cy="1049335"/>
          </a:xfrm>
          <a:prstGeom prst="rect">
            <a:avLst/>
          </a:prstGeom>
          <a:noFill/>
          <a:effectLst>
            <a:outerShdw blurRad="12700" dir="5400000" algn="t" rotWithShape="0">
              <a:prstClr val="black">
                <a:alpha val="40000"/>
              </a:prstClr>
            </a:outerShdw>
          </a:effectLst>
        </p:spPr>
      </p:pic>
      <p:sp>
        <p:nvSpPr>
          <p:cNvPr id="13" name="CasellaDiTesto 11"/>
          <p:cNvSpPr txBox="1"/>
          <p:nvPr/>
        </p:nvSpPr>
        <p:spPr>
          <a:xfrm>
            <a:off x="2901623" y="3175353"/>
            <a:ext cx="1833586" cy="323165"/>
          </a:xfrm>
          <a:prstGeom prst="rect">
            <a:avLst/>
          </a:prstGeom>
          <a:noFill/>
          <a:effectLst/>
        </p:spPr>
        <p:txBody>
          <a:bodyPr wrap="square" rtlCol="0">
            <a:spAutoFit/>
          </a:bodyPr>
          <a:lstStyle/>
          <a:p>
            <a:pPr algn="ctr"/>
            <a:r>
              <a:rPr lang="en-US" sz="1500" dirty="0" smtClean="0">
                <a:ln w="3175">
                  <a:noFill/>
                </a:ln>
                <a:solidFill>
                  <a:srgbClr val="363534"/>
                </a:solidFill>
                <a:latin typeface="Overpass-Rehinted Bold"/>
                <a:cs typeface="Overpass-Rehinted Bold"/>
              </a:rPr>
              <a:t>Overview</a:t>
            </a:r>
            <a:endParaRPr lang="en-US" sz="1200" dirty="0">
              <a:ln w="3175">
                <a:noFill/>
              </a:ln>
              <a:solidFill>
                <a:srgbClr val="CD202C"/>
              </a:solidFill>
              <a:latin typeface="Overpass-Rehinted Bold"/>
              <a:cs typeface="Overpass-Rehinted Bold"/>
            </a:endParaRPr>
          </a:p>
        </p:txBody>
      </p:sp>
    </p:spTree>
    <p:extLst>
      <p:ext uri="{BB962C8B-B14F-4D97-AF65-F5344CB8AC3E}">
        <p14:creationId xmlns:p14="http://schemas.microsoft.com/office/powerpoint/2010/main" val="2069242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894070"/>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pic>
        <p:nvPicPr>
          <p:cNvPr id="4" name="Picture 3" descr="cloudO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818"/>
            <a:ext cx="9144000" cy="6524181"/>
          </a:xfrm>
          <a:prstGeom prst="rect">
            <a:avLst/>
          </a:prstGeom>
        </p:spPr>
      </p:pic>
      <p:sp>
        <p:nvSpPr>
          <p:cNvPr id="5" name="Title 1"/>
          <p:cNvSpPr txBox="1">
            <a:spLocks/>
          </p:cNvSpPr>
          <p:nvPr/>
        </p:nvSpPr>
        <p:spPr>
          <a:xfrm>
            <a:off x="0" y="1703878"/>
            <a:ext cx="9144000" cy="116283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OPENSHIFT OVERVIEW</a:t>
            </a:r>
            <a:endParaRPr lang="en-US" sz="5500" b="1" dirty="0">
              <a:solidFill>
                <a:srgbClr val="CD202C"/>
              </a:solidFill>
            </a:endParaRPr>
          </a:p>
        </p:txBody>
      </p:sp>
    </p:spTree>
    <p:extLst>
      <p:ext uri="{BB962C8B-B14F-4D97-AF65-F5344CB8AC3E}">
        <p14:creationId xmlns:p14="http://schemas.microsoft.com/office/powerpoint/2010/main" val="169748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14348" y="1401837"/>
            <a:ext cx="7864502" cy="4384675"/>
          </a:xfrm>
          <a:prstGeom prst="rect">
            <a:avLst/>
          </a:prstGeom>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Broker – Management host, orchestration of Nodes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Node – Compute host containing Gears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Gear – Allocation of fixed memory, compute, and storage resources for running applications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Cartridge – A technology/framework (PHP, Perl, Java, MySQL, etc.) to build applications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Client Tools – CLI, Eclipse, Web Console for creating and managing applications</a:t>
            </a:r>
            <a:endParaRPr lang="en-US" sz="2400" dirty="0">
              <a:cs typeface="Arial Unicode MS" charset="0"/>
            </a:endParaRPr>
          </a:p>
        </p:txBody>
      </p:sp>
      <p:grpSp>
        <p:nvGrpSpPr>
          <p:cNvPr id="4" name="Group 3"/>
          <p:cNvGrpSpPr/>
          <p:nvPr/>
        </p:nvGrpSpPr>
        <p:grpSpPr>
          <a:xfrm>
            <a:off x="714348" y="510870"/>
            <a:ext cx="7715304" cy="659116"/>
            <a:chOff x="714348" y="599685"/>
            <a:chExt cx="7715304" cy="659116"/>
          </a:xfrm>
        </p:grpSpPr>
        <p:pic>
          <p:nvPicPr>
            <p:cNvPr id="5" name="Picture 4"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6"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KEY TERMS</a:t>
              </a:r>
              <a:endParaRPr lang="it-IT" b="1" dirty="0"/>
            </a:p>
          </p:txBody>
        </p:sp>
      </p:grpSp>
      <p:pic>
        <p:nvPicPr>
          <p:cNvPr id="8" name="Picture 7" descr="ke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398" y="5512826"/>
            <a:ext cx="895602" cy="1345174"/>
          </a:xfrm>
          <a:prstGeom prst="rect">
            <a:avLst/>
          </a:prstGeom>
        </p:spPr>
      </p:pic>
    </p:spTree>
    <p:extLst>
      <p:ext uri="{BB962C8B-B14F-4D97-AF65-F5344CB8AC3E}">
        <p14:creationId xmlns:p14="http://schemas.microsoft.com/office/powerpoint/2010/main" val="25175397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921840" y="1340962"/>
            <a:ext cx="7634246" cy="4735442"/>
            <a:chOff x="-136525" y="1042614"/>
            <a:chExt cx="9280525" cy="546893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3590551"/>
              <a:ext cx="2133600" cy="292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3590551"/>
              <a:ext cx="2133600" cy="292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 name="Group 4"/>
            <p:cNvGrpSpPr>
              <a:grpSpLocks/>
            </p:cNvGrpSpPr>
            <p:nvPr/>
          </p:nvGrpSpPr>
          <p:grpSpPr bwMode="auto">
            <a:xfrm>
              <a:off x="5259387" y="1536326"/>
              <a:ext cx="2354263" cy="792163"/>
              <a:chOff x="3782" y="1118"/>
              <a:chExt cx="1483" cy="499"/>
            </a:xfrm>
          </p:grpSpPr>
          <p:sp>
            <p:nvSpPr>
              <p:cNvPr id="7" name="Text Box 5"/>
              <p:cNvSpPr txBox="1">
                <a:spLocks noChangeArrowheads="1"/>
              </p:cNvSpPr>
              <p:nvPr/>
            </p:nvSpPr>
            <p:spPr bwMode="auto">
              <a:xfrm>
                <a:off x="3800" y="1328"/>
                <a:ext cx="58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a:latin typeface="Overpass Regular" charset="0"/>
                    <a:cs typeface="Overpass Regular" charset="0"/>
                  </a:rPr>
                  <a:t>origin</a:t>
                </a: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l="21922"/>
              <a:stretch>
                <a:fillRect/>
              </a:stretch>
            </p:blipFill>
            <p:spPr bwMode="auto">
              <a:xfrm>
                <a:off x="3782" y="1118"/>
                <a:ext cx="1483" cy="336"/>
              </a:xfrm>
              <a:prstGeom prst="rect">
                <a:avLst/>
              </a:prstGeom>
              <a:noFill/>
              <a:ln>
                <a:noFill/>
              </a:ln>
              <a:effectLst/>
              <a:extLst>
                <a:ext uri="{909E8E84-426E-40dd-AFC4-6F175D3DCCD1}">
                  <a14:hiddenFill xmlns:a14="http://schemas.microsoft.com/office/drawing/2010/main">
                    <a:blipFill dpi="0" rotWithShape="0">
                      <a:blip/>
                      <a:srcRect l="21922"/>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b="39607"/>
            <a:stretch>
              <a:fillRect/>
            </a:stretch>
          </p:blipFill>
          <p:spPr bwMode="auto">
            <a:xfrm>
              <a:off x="3221037" y="1042614"/>
              <a:ext cx="2133600" cy="1763712"/>
            </a:xfrm>
            <a:prstGeom prst="rect">
              <a:avLst/>
            </a:prstGeom>
            <a:noFill/>
            <a:ln>
              <a:noFill/>
            </a:ln>
            <a:effectLst/>
            <a:extLst>
              <a:ext uri="{909E8E84-426E-40dd-AFC4-6F175D3DCCD1}">
                <a14:hiddenFill xmlns:a14="http://schemas.microsoft.com/office/drawing/2010/main">
                  <a:blipFill dpi="0" rotWithShape="0">
                    <a:blip/>
                    <a:srcRect b="3960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AutoShape 8"/>
            <p:cNvSpPr>
              <a:spLocks noChangeArrowheads="1"/>
            </p:cNvSpPr>
            <p:nvPr/>
          </p:nvSpPr>
          <p:spPr bwMode="auto">
            <a:xfrm rot="3000000">
              <a:off x="4698206" y="3078583"/>
              <a:ext cx="1454150" cy="258762"/>
            </a:xfrm>
            <a:prstGeom prst="chevron">
              <a:avLst>
                <a:gd name="adj" fmla="val 50004"/>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AutoShape 9"/>
            <p:cNvSpPr>
              <a:spLocks noChangeArrowheads="1"/>
            </p:cNvSpPr>
            <p:nvPr/>
          </p:nvSpPr>
          <p:spPr bwMode="auto">
            <a:xfrm rot="18600000" flipH="1">
              <a:off x="2445544" y="3070644"/>
              <a:ext cx="1454150" cy="258763"/>
            </a:xfrm>
            <a:prstGeom prst="chevron">
              <a:avLst>
                <a:gd name="adj" fmla="val 50004"/>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Rectangle 10"/>
            <p:cNvSpPr>
              <a:spLocks noChangeArrowheads="1"/>
            </p:cNvSpPr>
            <p:nvPr/>
          </p:nvSpPr>
          <p:spPr bwMode="auto">
            <a:xfrm>
              <a:off x="3074987" y="4298576"/>
              <a:ext cx="2441575" cy="284163"/>
            </a:xfrm>
            <a:prstGeom prst="rect">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Text Box 11"/>
            <p:cNvSpPr txBox="1">
              <a:spLocks noChangeArrowheads="1"/>
            </p:cNvSpPr>
            <p:nvPr/>
          </p:nvSpPr>
          <p:spPr bwMode="auto">
            <a:xfrm>
              <a:off x="-136525" y="3966789"/>
              <a:ext cx="11207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Public Cloud Service</a:t>
              </a:r>
            </a:p>
          </p:txBody>
        </p:sp>
        <p:sp>
          <p:nvSpPr>
            <p:cNvPr id="14" name="Text Box 12"/>
            <p:cNvSpPr txBox="1">
              <a:spLocks noChangeArrowheads="1"/>
            </p:cNvSpPr>
            <p:nvPr/>
          </p:nvSpPr>
          <p:spPr bwMode="auto">
            <a:xfrm>
              <a:off x="7796212" y="3969964"/>
              <a:ext cx="1347788"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On-premise or Private Cloud Software</a:t>
              </a:r>
            </a:p>
          </p:txBody>
        </p:sp>
        <p:sp>
          <p:nvSpPr>
            <p:cNvPr id="15" name="Text Box 13"/>
            <p:cNvSpPr txBox="1">
              <a:spLocks noChangeArrowheads="1"/>
            </p:cNvSpPr>
            <p:nvPr/>
          </p:nvSpPr>
          <p:spPr bwMode="auto">
            <a:xfrm>
              <a:off x="2247900" y="1295026"/>
              <a:ext cx="11207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Open Source Project</a:t>
              </a:r>
            </a:p>
          </p:txBody>
        </p:sp>
      </p:grpSp>
      <p:pic>
        <p:nvPicPr>
          <p:cNvPr id="17" name="Picture 16" descr="C:\Documents and Settings\Mimmo\Desktop\Vintage Slides\Main\Main\Assets\ribbon_dark.png"/>
          <p:cNvPicPr>
            <a:picLocks noChangeAspect="1" noChangeArrowheads="1"/>
          </p:cNvPicPr>
          <p:nvPr/>
        </p:nvPicPr>
        <p:blipFill>
          <a:blip r:embed="rId5"/>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8" name="CasellaDiTesto 20"/>
          <p:cNvSpPr txBox="1"/>
          <p:nvPr/>
        </p:nvSpPr>
        <p:spPr>
          <a:xfrm>
            <a:off x="3214678" y="561378"/>
            <a:ext cx="2714644" cy="338554"/>
          </a:xfrm>
          <a:prstGeom prst="rect">
            <a:avLst/>
          </a:prstGeom>
          <a:noFill/>
          <a:effectLst/>
        </p:spPr>
        <p:txBody>
          <a:bodyPr wrap="square" rtlCol="0">
            <a:spAutoFit/>
          </a:bodyPr>
          <a:lstStyle/>
          <a:p>
            <a:pPr algn="ctr"/>
            <a:r>
              <a:rPr lang="it-IT" sz="1600" b="1" dirty="0" smtClean="0">
                <a:solidFill>
                  <a:srgbClr val="FFFFFF"/>
                </a:solidFill>
                <a:latin typeface="Helvetica Neue"/>
                <a:cs typeface="Helvetica Neue"/>
              </a:rPr>
              <a:t>FLAVORS OF OPENSHIFT</a:t>
            </a:r>
            <a:endParaRPr lang="it-IT" sz="1600" b="1" dirty="0">
              <a:solidFill>
                <a:srgbClr val="FFFFFF"/>
              </a:solidFill>
              <a:latin typeface="Helvetica Neue"/>
              <a:cs typeface="Helvetica Neue"/>
            </a:endParaRPr>
          </a:p>
        </p:txBody>
      </p:sp>
    </p:spTree>
    <p:extLst>
      <p:ext uri="{BB962C8B-B14F-4D97-AF65-F5344CB8AC3E}">
        <p14:creationId xmlns:p14="http://schemas.microsoft.com/office/powerpoint/2010/main" val="9823420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565275"/>
            <a:ext cx="4754562" cy="471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ext Box 3"/>
          <p:cNvSpPr txBox="1">
            <a:spLocks noChangeArrowheads="1"/>
          </p:cNvSpPr>
          <p:nvPr/>
        </p:nvSpPr>
        <p:spPr bwMode="auto">
          <a:xfrm>
            <a:off x="5842000" y="1419225"/>
            <a:ext cx="20828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Developer IDE</a:t>
            </a:r>
          </a:p>
          <a:p>
            <a:pPr hangingPunct="1">
              <a:buClrTx/>
              <a:buFontTx/>
              <a:buNone/>
            </a:pPr>
            <a:r>
              <a:rPr lang="en-US" sz="2300">
                <a:cs typeface="Arial" charset="0"/>
              </a:rPr>
              <a:t>Integrations</a:t>
            </a:r>
          </a:p>
        </p:txBody>
      </p:sp>
      <p:sp>
        <p:nvSpPr>
          <p:cNvPr id="4" name="Text Box 4"/>
          <p:cNvSpPr txBox="1">
            <a:spLocks noChangeArrowheads="1"/>
          </p:cNvSpPr>
          <p:nvPr/>
        </p:nvSpPr>
        <p:spPr bwMode="auto">
          <a:xfrm>
            <a:off x="7108825" y="3184525"/>
            <a:ext cx="19304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Web Browser</a:t>
            </a:r>
          </a:p>
          <a:p>
            <a:pPr hangingPunct="1">
              <a:buClrTx/>
              <a:buFontTx/>
              <a:buNone/>
            </a:pPr>
            <a:r>
              <a:rPr lang="en-US" sz="2300">
                <a:cs typeface="Arial" charset="0"/>
              </a:rPr>
              <a:t>Console</a:t>
            </a:r>
          </a:p>
        </p:txBody>
      </p:sp>
      <p:sp>
        <p:nvSpPr>
          <p:cNvPr id="5" name="Text Box 5"/>
          <p:cNvSpPr txBox="1">
            <a:spLocks noChangeArrowheads="1"/>
          </p:cNvSpPr>
          <p:nvPr/>
        </p:nvSpPr>
        <p:spPr bwMode="auto">
          <a:xfrm>
            <a:off x="0" y="3179762"/>
            <a:ext cx="21637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r>
              <a:rPr lang="en-US" sz="2300">
                <a:cs typeface="Arial" charset="0"/>
              </a:rPr>
              <a:t>Command Line</a:t>
            </a:r>
          </a:p>
          <a:p>
            <a:pPr algn="r" hangingPunct="1">
              <a:buClrTx/>
              <a:buFontTx/>
              <a:buNone/>
            </a:pPr>
            <a:r>
              <a:rPr lang="en-US" sz="2300">
                <a:cs typeface="Arial" charset="0"/>
              </a:rPr>
              <a:t>Tooling</a:t>
            </a:r>
          </a:p>
        </p:txBody>
      </p:sp>
      <p:sp>
        <p:nvSpPr>
          <p:cNvPr id="6" name="Text Box 6"/>
          <p:cNvSpPr txBox="1">
            <a:spLocks noChangeArrowheads="1"/>
          </p:cNvSpPr>
          <p:nvPr/>
        </p:nvSpPr>
        <p:spPr bwMode="auto">
          <a:xfrm>
            <a:off x="5214937" y="5588000"/>
            <a:ext cx="16383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REST APIs</a:t>
            </a:r>
          </a:p>
        </p:txBody>
      </p:sp>
      <p:pic>
        <p:nvPicPr>
          <p:cNvPr id="7" name="Picture 6"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8" name="CasellaDiTesto 20"/>
          <p:cNvSpPr txBox="1"/>
          <p:nvPr/>
        </p:nvSpPr>
        <p:spPr>
          <a:xfrm>
            <a:off x="3214678" y="561378"/>
            <a:ext cx="2714644" cy="338554"/>
          </a:xfrm>
          <a:prstGeom prst="rect">
            <a:avLst/>
          </a:prstGeom>
          <a:noFill/>
          <a:effectLst/>
        </p:spPr>
        <p:txBody>
          <a:bodyPr wrap="square" rtlCol="0">
            <a:spAutoFit/>
          </a:bodyPr>
          <a:lstStyle/>
          <a:p>
            <a:pPr algn="ctr"/>
            <a:r>
              <a:rPr lang="it-IT" sz="1600" b="1" dirty="0" smtClean="0">
                <a:solidFill>
                  <a:srgbClr val="FFFFFF"/>
                </a:solidFill>
                <a:latin typeface="Helvetica Neue"/>
                <a:cs typeface="Helvetica Neue"/>
              </a:rPr>
              <a:t>INTERACTIONS</a:t>
            </a:r>
            <a:endParaRPr lang="it-IT" sz="1600" b="1" dirty="0">
              <a:solidFill>
                <a:srgbClr val="FFFFFF"/>
              </a:solidFill>
              <a:latin typeface="Helvetica Neue"/>
              <a:cs typeface="Helvetica Neue"/>
            </a:endParaRPr>
          </a:p>
        </p:txBody>
      </p:sp>
    </p:spTree>
    <p:extLst>
      <p:ext uri="{BB962C8B-B14F-4D97-AF65-F5344CB8AC3E}">
        <p14:creationId xmlns:p14="http://schemas.microsoft.com/office/powerpoint/2010/main" val="9133153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251848"/>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a:p>
        </p:txBody>
      </p:sp>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RUNS ON </a:t>
            </a:r>
            <a:r>
              <a:rPr lang="it-IT" sz="1700" b="1" dirty="0" err="1" smtClean="0">
                <a:solidFill>
                  <a:srgbClr val="FFFFFF"/>
                </a:solidFill>
                <a:latin typeface="Helvetica Neue"/>
                <a:cs typeface="Helvetica Neue"/>
              </a:rPr>
              <a:t>IaaS</a:t>
            </a:r>
            <a:endParaRPr lang="it-IT" sz="1700" b="1" dirty="0">
              <a:solidFill>
                <a:srgbClr val="FFFFFF"/>
              </a:solidFill>
              <a:latin typeface="Helvetica Neue"/>
              <a:cs typeface="Helvetica Neue"/>
            </a:endParaRPr>
          </a:p>
        </p:txBody>
      </p:sp>
      <p:sp>
        <p:nvSpPr>
          <p:cNvPr id="5" name="CasellaDiTesto 20"/>
          <p:cNvSpPr txBox="1"/>
          <p:nvPr/>
        </p:nvSpPr>
        <p:spPr>
          <a:xfrm>
            <a:off x="980640" y="2845708"/>
            <a:ext cx="7371360"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 Enterprise </a:t>
            </a:r>
            <a:r>
              <a:rPr lang="it-IT" sz="1700" b="1" dirty="0" err="1" smtClean="0">
                <a:solidFill>
                  <a:srgbClr val="FFFFFF"/>
                </a:solidFill>
                <a:latin typeface="Helvetica Neue"/>
                <a:cs typeface="Helvetica Neue"/>
              </a:rPr>
              <a:t>is</a:t>
            </a:r>
            <a:r>
              <a:rPr lang="it-IT" sz="1700" b="1" dirty="0" smtClean="0">
                <a:solidFill>
                  <a:srgbClr val="FFFFFF"/>
                </a:solidFill>
                <a:latin typeface="Helvetica Neue"/>
                <a:cs typeface="Helvetica Neue"/>
              </a:rPr>
              <a:t> a PaaS </a:t>
            </a:r>
            <a:r>
              <a:rPr lang="it-IT" sz="1700" b="1" dirty="0" err="1" smtClean="0">
                <a:solidFill>
                  <a:srgbClr val="FFFFFF"/>
                </a:solidFill>
                <a:latin typeface="Helvetica Neue"/>
                <a:cs typeface="Helvetica Neue"/>
              </a:rPr>
              <a:t>that</a:t>
            </a:r>
            <a:r>
              <a:rPr lang="it-IT" sz="1700" b="1" dirty="0" smtClean="0">
                <a:solidFill>
                  <a:srgbClr val="FFFFFF"/>
                </a:solidFill>
                <a:latin typeface="Helvetica Neue"/>
                <a:cs typeface="Helvetica Neue"/>
              </a:rPr>
              <a:t> </a:t>
            </a:r>
            <a:r>
              <a:rPr lang="it-IT" sz="1700" b="1" dirty="0" err="1" smtClean="0">
                <a:solidFill>
                  <a:srgbClr val="FFFFFF"/>
                </a:solidFill>
                <a:latin typeface="Helvetica Neue"/>
                <a:cs typeface="Helvetica Neue"/>
              </a:rPr>
              <a:t>runs</a:t>
            </a:r>
            <a:r>
              <a:rPr lang="it-IT" sz="1700" b="1" dirty="0" smtClean="0">
                <a:solidFill>
                  <a:srgbClr val="FFFFFF"/>
                </a:solidFill>
                <a:latin typeface="Helvetica Neue"/>
                <a:cs typeface="Helvetica Neue"/>
              </a:rPr>
              <a:t> on top of..... </a:t>
            </a:r>
            <a:r>
              <a:rPr lang="it-IT" sz="1700" b="1" dirty="0" err="1" smtClean="0">
                <a:solidFill>
                  <a:srgbClr val="FFFFFF"/>
                </a:solidFill>
                <a:latin typeface="Helvetica Neue"/>
                <a:cs typeface="Helvetica Neue"/>
              </a:rPr>
              <a:t>Infrastructure</a:t>
            </a:r>
            <a:endParaRPr lang="it-IT" sz="1700" b="1" dirty="0">
              <a:solidFill>
                <a:srgbClr val="FFFFFF"/>
              </a:solidFill>
              <a:latin typeface="Helvetica Neue"/>
              <a:cs typeface="Helvetica Neue"/>
            </a:endParaRPr>
          </a:p>
        </p:txBody>
      </p:sp>
      <p:grpSp>
        <p:nvGrpSpPr>
          <p:cNvPr id="6" name="Group 5"/>
          <p:cNvGrpSpPr/>
          <p:nvPr/>
        </p:nvGrpSpPr>
        <p:grpSpPr>
          <a:xfrm>
            <a:off x="1583022" y="3747937"/>
            <a:ext cx="5920548" cy="1307851"/>
            <a:chOff x="1583022" y="2770602"/>
            <a:chExt cx="5920548" cy="1307851"/>
          </a:xfrm>
        </p:grpSpPr>
        <p:grpSp>
          <p:nvGrpSpPr>
            <p:cNvPr id="7" name="Group 6"/>
            <p:cNvGrpSpPr/>
            <p:nvPr/>
          </p:nvGrpSpPr>
          <p:grpSpPr>
            <a:xfrm>
              <a:off x="1583022" y="3541878"/>
              <a:ext cx="1860550" cy="536575"/>
              <a:chOff x="1138976" y="3541878"/>
              <a:chExt cx="1860550" cy="536575"/>
            </a:xfrm>
          </p:grpSpPr>
          <p:sp>
            <p:nvSpPr>
              <p:cNvPr id="23"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4" name="Text Box 12"/>
              <p:cNvSpPr txBox="1">
                <a:spLocks noChangeArrowheads="1"/>
              </p:cNvSpPr>
              <p:nvPr/>
            </p:nvSpPr>
            <p:spPr bwMode="auto">
              <a:xfrm>
                <a:off x="1431837" y="3609281"/>
                <a:ext cx="11878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err="1" smtClean="0">
                    <a:solidFill>
                      <a:srgbClr val="7F7F7F"/>
                    </a:solidFill>
                    <a:cs typeface="Arial" charset="0"/>
                  </a:rPr>
                  <a:t>OpenStack</a:t>
                </a:r>
                <a:endParaRPr lang="en-US" kern="1200" dirty="0">
                  <a:solidFill>
                    <a:srgbClr val="7F7F7F"/>
                  </a:solidFill>
                  <a:cs typeface="Arial" charset="0"/>
                </a:endParaRPr>
              </a:p>
            </p:txBody>
          </p:sp>
        </p:grpSp>
        <p:grpSp>
          <p:nvGrpSpPr>
            <p:cNvPr id="8" name="Group 7"/>
            <p:cNvGrpSpPr/>
            <p:nvPr/>
          </p:nvGrpSpPr>
          <p:grpSpPr>
            <a:xfrm>
              <a:off x="3613366" y="3541878"/>
              <a:ext cx="1860550" cy="536575"/>
              <a:chOff x="1138976" y="3541878"/>
              <a:chExt cx="1860550" cy="536575"/>
            </a:xfrm>
          </p:grpSpPr>
          <p:sp>
            <p:nvSpPr>
              <p:cNvPr id="21"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2" name="Text Box 12"/>
              <p:cNvSpPr txBox="1">
                <a:spLocks noChangeArrowheads="1"/>
              </p:cNvSpPr>
              <p:nvPr/>
            </p:nvSpPr>
            <p:spPr bwMode="auto">
              <a:xfrm>
                <a:off x="1662949" y="3620908"/>
                <a:ext cx="8537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RHEV</a:t>
                </a:r>
                <a:endParaRPr lang="en-US" kern="1200" dirty="0">
                  <a:solidFill>
                    <a:srgbClr val="7F7F7F"/>
                  </a:solidFill>
                  <a:cs typeface="Arial" charset="0"/>
                </a:endParaRPr>
              </a:p>
            </p:txBody>
          </p:sp>
        </p:grpSp>
        <p:grpSp>
          <p:nvGrpSpPr>
            <p:cNvPr id="9" name="Group 8"/>
            <p:cNvGrpSpPr/>
            <p:nvPr/>
          </p:nvGrpSpPr>
          <p:grpSpPr>
            <a:xfrm>
              <a:off x="5643020" y="3541878"/>
              <a:ext cx="1860550" cy="536575"/>
              <a:chOff x="1138976" y="3541878"/>
              <a:chExt cx="1860550" cy="536575"/>
            </a:xfrm>
          </p:grpSpPr>
          <p:sp>
            <p:nvSpPr>
              <p:cNvPr id="19"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0" name="Text Box 12"/>
              <p:cNvSpPr txBox="1">
                <a:spLocks noChangeArrowheads="1"/>
              </p:cNvSpPr>
              <p:nvPr/>
            </p:nvSpPr>
            <p:spPr bwMode="auto">
              <a:xfrm>
                <a:off x="1425278" y="3620908"/>
                <a:ext cx="11242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err="1" smtClean="0">
                    <a:solidFill>
                      <a:srgbClr val="7F7F7F"/>
                    </a:solidFill>
                    <a:cs typeface="Arial" charset="0"/>
                  </a:rPr>
                  <a:t>VMWare</a:t>
                </a:r>
                <a:endParaRPr lang="en-US" kern="1200" dirty="0">
                  <a:solidFill>
                    <a:srgbClr val="7F7F7F"/>
                  </a:solidFill>
                  <a:cs typeface="Arial" charset="0"/>
                </a:endParaRPr>
              </a:p>
            </p:txBody>
          </p:sp>
        </p:grpSp>
        <p:grpSp>
          <p:nvGrpSpPr>
            <p:cNvPr id="10" name="Group 9"/>
            <p:cNvGrpSpPr/>
            <p:nvPr/>
          </p:nvGrpSpPr>
          <p:grpSpPr>
            <a:xfrm>
              <a:off x="1583022" y="2770602"/>
              <a:ext cx="1860550" cy="536575"/>
              <a:chOff x="1138976" y="3541878"/>
              <a:chExt cx="1860550" cy="536575"/>
            </a:xfrm>
          </p:grpSpPr>
          <p:sp>
            <p:nvSpPr>
              <p:cNvPr id="17"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8" name="Text Box 12"/>
              <p:cNvSpPr txBox="1">
                <a:spLocks noChangeArrowheads="1"/>
              </p:cNvSpPr>
              <p:nvPr/>
            </p:nvSpPr>
            <p:spPr bwMode="auto">
              <a:xfrm>
                <a:off x="1431837" y="3620908"/>
                <a:ext cx="13387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Amazon EC2</a:t>
                </a:r>
                <a:endParaRPr lang="en-US" kern="1200" dirty="0">
                  <a:solidFill>
                    <a:srgbClr val="7F7F7F"/>
                  </a:solidFill>
                  <a:cs typeface="Arial" charset="0"/>
                </a:endParaRPr>
              </a:p>
            </p:txBody>
          </p:sp>
        </p:grpSp>
        <p:grpSp>
          <p:nvGrpSpPr>
            <p:cNvPr id="11" name="Group 10"/>
            <p:cNvGrpSpPr/>
            <p:nvPr/>
          </p:nvGrpSpPr>
          <p:grpSpPr>
            <a:xfrm>
              <a:off x="3613366" y="2770602"/>
              <a:ext cx="1860550" cy="536575"/>
              <a:chOff x="1138976" y="3541878"/>
              <a:chExt cx="1860550" cy="536575"/>
            </a:xfrm>
          </p:grpSpPr>
          <p:sp>
            <p:nvSpPr>
              <p:cNvPr id="15"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6" name="Text Box 12"/>
              <p:cNvSpPr txBox="1">
                <a:spLocks noChangeArrowheads="1"/>
              </p:cNvSpPr>
              <p:nvPr/>
            </p:nvSpPr>
            <p:spPr bwMode="auto">
              <a:xfrm>
                <a:off x="1467569" y="3620908"/>
                <a:ext cx="125336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Rackspace</a:t>
                </a:r>
                <a:endParaRPr lang="en-US" kern="1200" dirty="0">
                  <a:solidFill>
                    <a:srgbClr val="7F7F7F"/>
                  </a:solidFill>
                  <a:cs typeface="Arial" charset="0"/>
                </a:endParaRPr>
              </a:p>
            </p:txBody>
          </p:sp>
        </p:grpSp>
        <p:grpSp>
          <p:nvGrpSpPr>
            <p:cNvPr id="12" name="Group 11"/>
            <p:cNvGrpSpPr/>
            <p:nvPr/>
          </p:nvGrpSpPr>
          <p:grpSpPr>
            <a:xfrm>
              <a:off x="5643020" y="2770602"/>
              <a:ext cx="1860550" cy="536575"/>
              <a:chOff x="1138976" y="3541878"/>
              <a:chExt cx="1860550" cy="536575"/>
            </a:xfrm>
          </p:grpSpPr>
          <p:sp>
            <p:nvSpPr>
              <p:cNvPr id="13"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4" name="Text Box 12"/>
              <p:cNvSpPr txBox="1">
                <a:spLocks noChangeArrowheads="1"/>
              </p:cNvSpPr>
              <p:nvPr/>
            </p:nvSpPr>
            <p:spPr bwMode="auto">
              <a:xfrm>
                <a:off x="1425278" y="3620908"/>
                <a:ext cx="123079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Bare Metal</a:t>
                </a:r>
                <a:endParaRPr lang="en-US" kern="1200" dirty="0">
                  <a:solidFill>
                    <a:srgbClr val="7F7F7F"/>
                  </a:solidFill>
                  <a:cs typeface="Arial" charset="0"/>
                </a:endParaRPr>
              </a:p>
            </p:txBody>
          </p:sp>
        </p:grpSp>
      </p:grpSp>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311854"/>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8379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122444"/>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4257" r="4089" b="21568"/>
          <a:stretch>
            <a:fillRect/>
          </a:stretch>
        </p:blipFill>
        <p:spPr bwMode="auto">
          <a:xfrm>
            <a:off x="980640" y="2182450"/>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FOUNDATION</a:t>
            </a:r>
            <a:endParaRPr lang="it-IT" sz="1700" b="1" dirty="0">
              <a:solidFill>
                <a:srgbClr val="FFFFFF"/>
              </a:solidFill>
              <a:latin typeface="Helvetica Neue"/>
              <a:cs typeface="Helvetica Neue"/>
            </a:endParaRPr>
          </a:p>
        </p:txBody>
      </p:sp>
      <p:sp>
        <p:nvSpPr>
          <p:cNvPr id="6" name="CasellaDiTesto 20"/>
          <p:cNvSpPr txBox="1"/>
          <p:nvPr/>
        </p:nvSpPr>
        <p:spPr>
          <a:xfrm>
            <a:off x="980640" y="2730574"/>
            <a:ext cx="7371360" cy="353943"/>
          </a:xfrm>
          <a:prstGeom prst="rect">
            <a:avLst/>
          </a:prstGeom>
          <a:noFill/>
          <a:effectLst/>
        </p:spPr>
        <p:txBody>
          <a:bodyPr wrap="square" rtlCol="0">
            <a:spAutoFit/>
          </a:bodyPr>
          <a:lstStyle/>
          <a:p>
            <a:pPr algn="ctr"/>
            <a:r>
              <a:rPr lang="en-US" sz="1700" b="1" dirty="0" smtClean="0">
                <a:solidFill>
                  <a:srgbClr val="FFFFFF"/>
                </a:solidFill>
                <a:latin typeface="Helvetica Neue"/>
                <a:cs typeface="Helvetica Neue"/>
              </a:rPr>
              <a:t>The foundation of OpenShift Enterprise is Red Hat Enterprise Linux</a:t>
            </a:r>
            <a:endParaRPr lang="en-US" sz="1700" b="1" dirty="0">
              <a:solidFill>
                <a:srgbClr val="FFFFFF"/>
              </a:solidFill>
              <a:latin typeface="Helvetica Neue"/>
              <a:cs typeface="Helvetica Neue"/>
            </a:endParaRPr>
          </a:p>
        </p:txBody>
      </p:sp>
      <p:grpSp>
        <p:nvGrpSpPr>
          <p:cNvPr id="7" name="Group 6"/>
          <p:cNvGrpSpPr/>
          <p:nvPr/>
        </p:nvGrpSpPr>
        <p:grpSpPr>
          <a:xfrm>
            <a:off x="1583022" y="3618533"/>
            <a:ext cx="5920548" cy="1307851"/>
            <a:chOff x="1583022" y="2770602"/>
            <a:chExt cx="5920548" cy="1307851"/>
          </a:xfrm>
        </p:grpSpPr>
        <p:sp>
          <p:nvSpPr>
            <p:cNvPr id="8" name="AutoShape 11"/>
            <p:cNvSpPr>
              <a:spLocks noChangeArrowheads="1"/>
            </p:cNvSpPr>
            <p:nvPr/>
          </p:nvSpPr>
          <p:spPr bwMode="auto">
            <a:xfrm>
              <a:off x="1583022"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9" name="AutoShape 11"/>
            <p:cNvSpPr>
              <a:spLocks noChangeArrowheads="1"/>
            </p:cNvSpPr>
            <p:nvPr/>
          </p:nvSpPr>
          <p:spPr bwMode="auto">
            <a:xfrm>
              <a:off x="361336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0" name="AutoShape 11"/>
            <p:cNvSpPr>
              <a:spLocks noChangeArrowheads="1"/>
            </p:cNvSpPr>
            <p:nvPr/>
          </p:nvSpPr>
          <p:spPr bwMode="auto">
            <a:xfrm>
              <a:off x="5643020"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nvGrpSpPr>
            <p:cNvPr id="11" name="Group 10"/>
            <p:cNvGrpSpPr/>
            <p:nvPr/>
          </p:nvGrpSpPr>
          <p:grpSpPr>
            <a:xfrm>
              <a:off x="1583022" y="2770602"/>
              <a:ext cx="1860550" cy="536575"/>
              <a:chOff x="1138976" y="3541878"/>
              <a:chExt cx="1860550" cy="536575"/>
            </a:xfrm>
          </p:grpSpPr>
          <p:sp>
            <p:nvSpPr>
              <p:cNvPr id="14"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5" name="Text Box 12"/>
              <p:cNvSpPr txBox="1">
                <a:spLocks noChangeArrowheads="1"/>
              </p:cNvSpPr>
              <p:nvPr/>
            </p:nvSpPr>
            <p:spPr bwMode="auto">
              <a:xfrm>
                <a:off x="1138976" y="3620908"/>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grpSp>
        <p:sp>
          <p:nvSpPr>
            <p:cNvPr id="12" name="AutoShape 11"/>
            <p:cNvSpPr>
              <a:spLocks noChangeArrowheads="1"/>
            </p:cNvSpPr>
            <p:nvPr/>
          </p:nvSpPr>
          <p:spPr bwMode="auto">
            <a:xfrm>
              <a:off x="3613366" y="277060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3" name="AutoShape 11"/>
            <p:cNvSpPr>
              <a:spLocks noChangeArrowheads="1"/>
            </p:cNvSpPr>
            <p:nvPr/>
          </p:nvSpPr>
          <p:spPr bwMode="auto">
            <a:xfrm>
              <a:off x="5643020" y="277060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sp>
        <p:nvSpPr>
          <p:cNvPr id="16" name="Text Box 12"/>
          <p:cNvSpPr txBox="1">
            <a:spLocks noChangeArrowheads="1"/>
          </p:cNvSpPr>
          <p:nvPr/>
        </p:nvSpPr>
        <p:spPr bwMode="auto">
          <a:xfrm>
            <a:off x="5659779" y="3715410"/>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7" name="Text Box 12"/>
          <p:cNvSpPr txBox="1">
            <a:spLocks noChangeArrowheads="1"/>
          </p:cNvSpPr>
          <p:nvPr/>
        </p:nvSpPr>
        <p:spPr bwMode="auto">
          <a:xfrm>
            <a:off x="3595972" y="3697563"/>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8" name="Text Box 12"/>
          <p:cNvSpPr txBox="1">
            <a:spLocks noChangeArrowheads="1"/>
          </p:cNvSpPr>
          <p:nvPr/>
        </p:nvSpPr>
        <p:spPr bwMode="auto">
          <a:xfrm>
            <a:off x="1583022" y="450070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9" name="Text Box 12"/>
          <p:cNvSpPr txBox="1">
            <a:spLocks noChangeArrowheads="1"/>
          </p:cNvSpPr>
          <p:nvPr/>
        </p:nvSpPr>
        <p:spPr bwMode="auto">
          <a:xfrm>
            <a:off x="3595972" y="449182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20" name="Text Box 12"/>
          <p:cNvSpPr txBox="1">
            <a:spLocks noChangeArrowheads="1"/>
          </p:cNvSpPr>
          <p:nvPr/>
        </p:nvSpPr>
        <p:spPr bwMode="auto">
          <a:xfrm>
            <a:off x="5651107" y="449182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Tree>
    <p:extLst>
      <p:ext uri="{BB962C8B-B14F-4D97-AF65-F5344CB8AC3E}">
        <p14:creationId xmlns:p14="http://schemas.microsoft.com/office/powerpoint/2010/main" val="12696932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SERVER TYPES</a:t>
              </a:r>
              <a:endParaRPr lang="it-IT" b="1" dirty="0"/>
            </a:p>
          </p:txBody>
        </p:sp>
      </p:grpSp>
      <p:sp>
        <p:nvSpPr>
          <p:cNvPr id="5" name="TextBox 4"/>
          <p:cNvSpPr txBox="1"/>
          <p:nvPr/>
        </p:nvSpPr>
        <p:spPr>
          <a:xfrm>
            <a:off x="1129041" y="1569655"/>
            <a:ext cx="7327647" cy="1320105"/>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Each OpenShift Enterprise server will be one of the following types:</a:t>
            </a:r>
          </a:p>
          <a:p>
            <a:pPr lvl="1"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Broker Host</a:t>
            </a:r>
          </a:p>
          <a:p>
            <a:pPr lvl="1"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Node Host</a:t>
            </a:r>
            <a:endParaRPr lang="en-GB" sz="2000" dirty="0">
              <a:ea typeface="ＭＳ Ｐゴシック" charset="0"/>
              <a:cs typeface="ＭＳ Ｐゴシック" charset="0"/>
            </a:endParaRPr>
          </a:p>
        </p:txBody>
      </p:sp>
      <p:pic>
        <p:nvPicPr>
          <p:cNvPr id="6" name="Picture 5" descr="servertyp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861" y="5626675"/>
            <a:ext cx="1804139" cy="1231325"/>
          </a:xfrm>
          <a:prstGeom prst="rect">
            <a:avLst/>
          </a:prstGeom>
        </p:spPr>
      </p:pic>
    </p:spTree>
    <p:extLst>
      <p:ext uri="{BB962C8B-B14F-4D97-AF65-F5344CB8AC3E}">
        <p14:creationId xmlns:p14="http://schemas.microsoft.com/office/powerpoint/2010/main" val="26613116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BROKER</a:t>
            </a:r>
            <a:endParaRPr lang="it-IT" sz="1700" b="1" dirty="0">
              <a:solidFill>
                <a:srgbClr val="FFFFFF"/>
              </a:solidFill>
              <a:latin typeface="Helvetica Neue"/>
              <a:cs typeface="Helvetica Neue"/>
            </a:endParaRPr>
          </a:p>
        </p:txBody>
      </p:sp>
      <p:sp>
        <p:nvSpPr>
          <p:cNvPr id="6" name="CasellaDiTesto 20"/>
          <p:cNvSpPr txBox="1"/>
          <p:nvPr/>
        </p:nvSpPr>
        <p:spPr>
          <a:xfrm>
            <a:off x="980640" y="2655285"/>
            <a:ext cx="7371360"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An OpenShift Broker </a:t>
            </a:r>
            <a:r>
              <a:rPr lang="en-US" sz="1700" b="1" dirty="0" smtClean="0">
                <a:solidFill>
                  <a:srgbClr val="FFFFFF"/>
                </a:solidFill>
                <a:latin typeface="Helvetica Neue"/>
                <a:cs typeface="Helvetica Neue"/>
              </a:rPr>
              <a:t>can</a:t>
            </a:r>
            <a:r>
              <a:rPr lang="it-IT" sz="1700" b="1" dirty="0" smtClean="0">
                <a:solidFill>
                  <a:srgbClr val="FFFFFF"/>
                </a:solidFill>
                <a:latin typeface="Helvetica Neue"/>
                <a:cs typeface="Helvetica Neue"/>
              </a:rPr>
              <a:t> </a:t>
            </a:r>
            <a:r>
              <a:rPr lang="en-US" sz="1700" b="1" dirty="0" smtClean="0">
                <a:solidFill>
                  <a:srgbClr val="FFFFFF"/>
                </a:solidFill>
                <a:latin typeface="Helvetica Neue"/>
                <a:cs typeface="Helvetica Neue"/>
              </a:rPr>
              <a:t>manage</a:t>
            </a:r>
            <a:r>
              <a:rPr lang="it-IT" sz="1700" b="1" dirty="0" smtClean="0">
                <a:solidFill>
                  <a:srgbClr val="FFFFFF"/>
                </a:solidFill>
                <a:latin typeface="Helvetica Neue"/>
                <a:cs typeface="Helvetica Neue"/>
              </a:rPr>
              <a:t> multiple node hosts.  </a:t>
            </a:r>
            <a:endParaRPr lang="it-IT" sz="1700" b="1" dirty="0">
              <a:solidFill>
                <a:srgbClr val="FFFFFF"/>
              </a:solidFill>
              <a:latin typeface="Helvetica Neue"/>
              <a:cs typeface="Helvetica Neue"/>
            </a:endParaRPr>
          </a:p>
        </p:txBody>
      </p:sp>
      <p:grpSp>
        <p:nvGrpSpPr>
          <p:cNvPr id="7" name="Group 6"/>
          <p:cNvGrpSpPr/>
          <p:nvPr/>
        </p:nvGrpSpPr>
        <p:grpSpPr>
          <a:xfrm>
            <a:off x="1354128" y="3774296"/>
            <a:ext cx="6157529" cy="1147368"/>
            <a:chOff x="1354128" y="3697288"/>
            <a:chExt cx="6157529" cy="1147368"/>
          </a:xfrm>
        </p:grpSpPr>
        <p:sp>
          <p:nvSpPr>
            <p:cNvPr id="8"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9"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0"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1"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2" name="AutoShape 8"/>
            <p:cNvSpPr>
              <a:spLocks noChangeArrowheads="1"/>
            </p:cNvSpPr>
            <p:nvPr/>
          </p:nvSpPr>
          <p:spPr bwMode="auto">
            <a:xfrm>
              <a:off x="1354128" y="3697288"/>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15"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16"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17"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18" name="Text Box 6"/>
          <p:cNvSpPr txBox="1">
            <a:spLocks noChangeArrowheads="1"/>
          </p:cNvSpPr>
          <p:nvPr/>
        </p:nvSpPr>
        <p:spPr bwMode="auto">
          <a:xfrm>
            <a:off x="3706005" y="3454531"/>
            <a:ext cx="38902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600" dirty="0">
                <a:solidFill>
                  <a:srgbClr val="FFFFFF"/>
                </a:solidFill>
                <a:cs typeface="Arial" charset="0"/>
              </a:rPr>
              <a:t>Nodes are where User Applications live</a:t>
            </a:r>
            <a:r>
              <a:rPr lang="en-US" sz="1600" dirty="0" smtClean="0">
                <a:solidFill>
                  <a:srgbClr val="FFFFFF"/>
                </a:solidFill>
                <a:cs typeface="Arial" charset="0"/>
              </a:rPr>
              <a:t>.</a:t>
            </a:r>
            <a:endParaRPr lang="en-US" sz="1600" dirty="0">
              <a:solidFill>
                <a:srgbClr val="FFFFFF"/>
              </a:solidFill>
              <a:cs typeface="Arial" charset="0"/>
            </a:endParaRPr>
          </a:p>
        </p:txBody>
      </p:sp>
    </p:spTree>
    <p:extLst>
      <p:ext uri="{BB962C8B-B14F-4D97-AF65-F5344CB8AC3E}">
        <p14:creationId xmlns:p14="http://schemas.microsoft.com/office/powerpoint/2010/main" val="27180548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BROKER</a:t>
            </a:r>
            <a:endParaRPr lang="it-IT" sz="1700" b="1" dirty="0">
              <a:solidFill>
                <a:srgbClr val="FFFFFF"/>
              </a:solidFill>
              <a:latin typeface="Helvetica Neue"/>
              <a:cs typeface="Helvetica Neue"/>
            </a:endParaRPr>
          </a:p>
        </p:txBody>
      </p:sp>
      <p:sp>
        <p:nvSpPr>
          <p:cNvPr id="4" name="TextBox 3"/>
          <p:cNvSpPr txBox="1"/>
          <p:nvPr/>
        </p:nvSpPr>
        <p:spPr>
          <a:xfrm>
            <a:off x="0" y="1509709"/>
            <a:ext cx="9143999" cy="411138"/>
          </a:xfrm>
          <a:prstGeom prst="rect">
            <a:avLst/>
          </a:prstGeom>
          <a:noFill/>
        </p:spPr>
        <p:txBody>
          <a:bodyPr wrap="square" rtlCol="0">
            <a:spAutoFit/>
          </a:bodyPr>
          <a:lstStyle/>
          <a:p>
            <a:pPr algn="ctr" hangingPunct="0">
              <a:lnSpc>
                <a:spcPct val="93000"/>
              </a:lnSpc>
              <a:spcAft>
                <a:spcPts val="1425"/>
              </a:spcAft>
              <a:buClr>
                <a:srgbClr val="000000"/>
              </a:buClr>
              <a:buSzPct val="100000"/>
              <a:defRPr/>
            </a:pPr>
            <a:r>
              <a:rPr lang="en-GB" sz="2200" dirty="0" smtClean="0">
                <a:ea typeface="ＭＳ Ｐゴシック" charset="0"/>
                <a:cs typeface="ＭＳ Ｐゴシック" charset="0"/>
              </a:rPr>
              <a:t> The Broker is responsible for state, DNS, and authentication.</a:t>
            </a:r>
            <a:endParaRPr lang="en-GB" sz="2200" dirty="0">
              <a:ea typeface="ＭＳ Ｐゴシック" charset="0"/>
              <a:cs typeface="ＭＳ Ｐゴシック" charset="0"/>
            </a:endParaRPr>
          </a:p>
        </p:txBody>
      </p:sp>
      <p:pic>
        <p:nvPicPr>
          <p:cNvPr id="5" name="Picture 4" descr="brokerre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8" y="2442465"/>
            <a:ext cx="7283840" cy="3090114"/>
          </a:xfrm>
          <a:prstGeom prst="rect">
            <a:avLst/>
          </a:prstGeom>
        </p:spPr>
      </p:pic>
    </p:spTree>
    <p:extLst>
      <p:ext uri="{BB962C8B-B14F-4D97-AF65-F5344CB8AC3E}">
        <p14:creationId xmlns:p14="http://schemas.microsoft.com/office/powerpoint/2010/main" val="40778640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NODE</a:t>
            </a:r>
            <a:endParaRPr lang="it-IT" sz="1700" b="1" dirty="0">
              <a:solidFill>
                <a:srgbClr val="FFFFFF"/>
              </a:solidFill>
              <a:latin typeface="Helvetica Neue"/>
              <a:cs typeface="Helvetica Neue"/>
            </a:endParaRPr>
          </a:p>
        </p:txBody>
      </p:sp>
      <p:sp>
        <p:nvSpPr>
          <p:cNvPr id="4" name="TextBox 3"/>
          <p:cNvSpPr txBox="1"/>
          <p:nvPr/>
        </p:nvSpPr>
        <p:spPr>
          <a:xfrm>
            <a:off x="0" y="1634050"/>
            <a:ext cx="9143999" cy="411138"/>
          </a:xfrm>
          <a:prstGeom prst="rect">
            <a:avLst/>
          </a:prstGeom>
          <a:noFill/>
        </p:spPr>
        <p:txBody>
          <a:bodyPr wrap="square" rtlCol="0">
            <a:spAutoFit/>
          </a:bodyPr>
          <a:lstStyle/>
          <a:p>
            <a:pPr algn="ctr" hangingPunct="0">
              <a:lnSpc>
                <a:spcPct val="93000"/>
              </a:lnSpc>
              <a:spcAft>
                <a:spcPts val="1425"/>
              </a:spcAft>
              <a:buClr>
                <a:srgbClr val="000000"/>
              </a:buClr>
              <a:buSzPct val="100000"/>
              <a:defRPr/>
            </a:pPr>
            <a:r>
              <a:rPr lang="en-GB" sz="2200" dirty="0" smtClean="0">
                <a:ea typeface="ＭＳ Ｐゴシック" charset="0"/>
                <a:cs typeface="ＭＳ Ｐゴシック" charset="0"/>
              </a:rPr>
              <a:t> The node hosts are responsible for holding application gears.</a:t>
            </a:r>
            <a:endParaRPr lang="en-GB" sz="2200" dirty="0">
              <a:ea typeface="ＭＳ Ｐゴシック" charset="0"/>
              <a:cs typeface="ＭＳ Ｐゴシック" charset="0"/>
            </a:endParaRPr>
          </a:p>
        </p:txBody>
      </p:sp>
      <p:pic>
        <p:nvPicPr>
          <p:cNvPr id="5" name="Picture 4" descr="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628" y="2704242"/>
            <a:ext cx="7083611" cy="1931894"/>
          </a:xfrm>
          <a:prstGeom prst="rect">
            <a:avLst/>
          </a:prstGeom>
        </p:spPr>
      </p:pic>
    </p:spTree>
    <p:extLst>
      <p:ext uri="{BB962C8B-B14F-4D97-AF65-F5344CB8AC3E}">
        <p14:creationId xmlns:p14="http://schemas.microsoft.com/office/powerpoint/2010/main" val="34561835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AM I?</a:t>
            </a:r>
            <a:endParaRPr lang="it-IT" b="1" dirty="0"/>
          </a:p>
        </p:txBody>
      </p:sp>
      <p:sp>
        <p:nvSpPr>
          <p:cNvPr id="4" name="TextBox 3"/>
          <p:cNvSpPr txBox="1"/>
          <p:nvPr/>
        </p:nvSpPr>
        <p:spPr>
          <a:xfrm>
            <a:off x="983576" y="1675319"/>
            <a:ext cx="7994496" cy="1862048"/>
          </a:xfrm>
          <a:prstGeom prst="rect">
            <a:avLst/>
          </a:prstGeom>
          <a:noFill/>
        </p:spPr>
        <p:txBody>
          <a:bodyPr wrap="none" rtlCol="0">
            <a:spAutoFit/>
          </a:bodyPr>
          <a:lstStyle/>
          <a:p>
            <a:pPr marL="285750" indent="-285750">
              <a:buFont typeface="Arial"/>
              <a:buChar char="•"/>
            </a:pPr>
            <a:r>
              <a:rPr lang="en-US" sz="2300" dirty="0" smtClean="0"/>
              <a:t>Senior Manager, </a:t>
            </a:r>
            <a:r>
              <a:rPr lang="en-US" sz="2300" dirty="0" smtClean="0"/>
              <a:t>OpenShift Evangelists</a:t>
            </a:r>
            <a:endParaRPr lang="en-US" sz="2300" dirty="0" smtClean="0"/>
          </a:p>
          <a:p>
            <a:pPr marL="742950" lvl="1" indent="-285750">
              <a:buFont typeface="Arial"/>
              <a:buChar char="•"/>
            </a:pPr>
            <a:r>
              <a:rPr lang="en-US" sz="2300" dirty="0" smtClean="0"/>
              <a:t>Really, I am a Developer Evangelist</a:t>
            </a:r>
          </a:p>
          <a:p>
            <a:pPr marL="285750" indent="-285750">
              <a:buFont typeface="Arial"/>
              <a:buChar char="•"/>
            </a:pPr>
            <a:r>
              <a:rPr lang="en-US" sz="2300" dirty="0" smtClean="0"/>
              <a:t>Red Hat </a:t>
            </a:r>
            <a:r>
              <a:rPr lang="en-US" sz="2300" dirty="0" smtClean="0"/>
              <a:t>(8 </a:t>
            </a:r>
            <a:r>
              <a:rPr lang="en-US" sz="2300" dirty="0" smtClean="0"/>
              <a:t>Years), Novell (2 years), Caldera / SCO (5 years)</a:t>
            </a:r>
          </a:p>
          <a:p>
            <a:pPr marL="285750" indent="-285750">
              <a:buFont typeface="Arial"/>
              <a:buChar char="•"/>
            </a:pPr>
            <a:r>
              <a:rPr lang="en-US" sz="2300" dirty="0" smtClean="0"/>
              <a:t>Java / PHP / </a:t>
            </a:r>
            <a:r>
              <a:rPr lang="en-US" sz="2300" dirty="0" err="1" smtClean="0"/>
              <a:t>Node.js</a:t>
            </a:r>
            <a:r>
              <a:rPr lang="en-US" sz="2300" dirty="0" smtClean="0"/>
              <a:t> / Mobile /</a:t>
            </a:r>
            <a:r>
              <a:rPr lang="en-US" sz="2300" dirty="0" err="1" smtClean="0"/>
              <a:t>MongoDB</a:t>
            </a:r>
            <a:r>
              <a:rPr lang="en-US" sz="2300" dirty="0" smtClean="0"/>
              <a:t> / MySQL/ PostgreSQL</a:t>
            </a:r>
          </a:p>
          <a:p>
            <a:pPr marL="285750" indent="-285750">
              <a:buFont typeface="Arial"/>
              <a:buChar char="•"/>
            </a:pPr>
            <a:r>
              <a:rPr lang="en-US" sz="2300" dirty="0" smtClean="0"/>
              <a:t>Open source projects</a:t>
            </a:r>
            <a:endParaRPr lang="en-US" sz="2300" dirty="0"/>
          </a:p>
        </p:txBody>
      </p:sp>
      <p:pic>
        <p:nvPicPr>
          <p:cNvPr id="6" name="Picture 5" descr="nam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286" y="5470415"/>
            <a:ext cx="2085168" cy="1387585"/>
          </a:xfrm>
          <a:prstGeom prst="rect">
            <a:avLst/>
          </a:prstGeom>
        </p:spPr>
      </p:pic>
    </p:spTree>
    <p:extLst>
      <p:ext uri="{BB962C8B-B14F-4D97-AF65-F5344CB8AC3E}">
        <p14:creationId xmlns:p14="http://schemas.microsoft.com/office/powerpoint/2010/main" val="20650062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SELINUX</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77" name="Text Box 11"/>
          <p:cNvSpPr txBox="1">
            <a:spLocks noChangeArrowheads="1"/>
          </p:cNvSpPr>
          <p:nvPr/>
        </p:nvSpPr>
        <p:spPr bwMode="auto">
          <a:xfrm>
            <a:off x="3595972" y="2566466"/>
            <a:ext cx="512603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hangingPunct="1">
              <a:buClrTx/>
              <a:buFontTx/>
              <a:buNone/>
            </a:pPr>
            <a:r>
              <a:rPr lang="en-US" sz="2300" kern="1200" dirty="0" err="1">
                <a:solidFill>
                  <a:srgbClr val="FFFFFF"/>
                </a:solidFill>
                <a:cs typeface="Arial" charset="0"/>
              </a:rPr>
              <a:t>SELinux</a:t>
            </a:r>
            <a:r>
              <a:rPr lang="en-US" sz="2300" kern="1200" dirty="0">
                <a:solidFill>
                  <a:srgbClr val="FFFFFF"/>
                </a:solidFill>
                <a:cs typeface="Arial" charset="0"/>
              </a:rPr>
              <a:t> Policies securely subdivide</a:t>
            </a:r>
          </a:p>
          <a:p>
            <a:pPr hangingPunct="1">
              <a:buClrTx/>
              <a:buFontTx/>
              <a:buNone/>
            </a:pPr>
            <a:r>
              <a:rPr lang="en-US" sz="2300" kern="1200" dirty="0">
                <a:solidFill>
                  <a:srgbClr val="FFFFFF"/>
                </a:solidFill>
                <a:cs typeface="Arial" charset="0"/>
              </a:rPr>
              <a:t>the Node instances.</a:t>
            </a:r>
          </a:p>
        </p:txBody>
      </p:sp>
      <p:cxnSp>
        <p:nvCxnSpPr>
          <p:cNvPr id="78" name="AutoShape 12"/>
          <p:cNvCxnSpPr>
            <a:cxnSpLocks noChangeShapeType="1"/>
          </p:cNvCxnSpPr>
          <p:nvPr/>
        </p:nvCxnSpPr>
        <p:spPr bwMode="auto">
          <a:xfrm flipH="1">
            <a:off x="5112076" y="3455628"/>
            <a:ext cx="55562" cy="33655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79" name="AutoShape 13"/>
          <p:cNvCxnSpPr>
            <a:cxnSpLocks noChangeShapeType="1"/>
          </p:cNvCxnSpPr>
          <p:nvPr/>
        </p:nvCxnSpPr>
        <p:spPr bwMode="auto">
          <a:xfrm flipH="1">
            <a:off x="4208788" y="3422290"/>
            <a:ext cx="706438" cy="365125"/>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0" name="AutoShape 14"/>
          <p:cNvCxnSpPr>
            <a:cxnSpLocks noChangeShapeType="1"/>
          </p:cNvCxnSpPr>
          <p:nvPr/>
        </p:nvCxnSpPr>
        <p:spPr bwMode="auto">
          <a:xfrm flipH="1">
            <a:off x="4704088" y="3455628"/>
            <a:ext cx="354013" cy="35560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Tree>
    <p:extLst>
      <p:ext uri="{BB962C8B-B14F-4D97-AF65-F5344CB8AC3E}">
        <p14:creationId xmlns:p14="http://schemas.microsoft.com/office/powerpoint/2010/main" val="8465247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GEARS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77" name="Text Box 11"/>
          <p:cNvSpPr txBox="1">
            <a:spLocks noChangeArrowheads="1"/>
          </p:cNvSpPr>
          <p:nvPr/>
        </p:nvSpPr>
        <p:spPr bwMode="auto">
          <a:xfrm>
            <a:off x="3595972" y="2566466"/>
            <a:ext cx="5126037" cy="800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r>
              <a:rPr lang="en-US" sz="2300" dirty="0">
                <a:solidFill>
                  <a:srgbClr val="FFFFFF"/>
                </a:solidFill>
                <a:cs typeface="Arial" charset="0"/>
              </a:rPr>
              <a:t>OpenShift GEARS represent secure containers in RHEL</a:t>
            </a:r>
          </a:p>
        </p:txBody>
      </p:sp>
      <p:cxnSp>
        <p:nvCxnSpPr>
          <p:cNvPr id="78" name="AutoShape 12"/>
          <p:cNvCxnSpPr>
            <a:cxnSpLocks noChangeShapeType="1"/>
          </p:cNvCxnSpPr>
          <p:nvPr/>
        </p:nvCxnSpPr>
        <p:spPr bwMode="auto">
          <a:xfrm flipH="1">
            <a:off x="5112076" y="3455628"/>
            <a:ext cx="55562" cy="33655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79" name="AutoShape 13"/>
          <p:cNvCxnSpPr>
            <a:cxnSpLocks noChangeShapeType="1"/>
          </p:cNvCxnSpPr>
          <p:nvPr/>
        </p:nvCxnSpPr>
        <p:spPr bwMode="auto">
          <a:xfrm flipH="1">
            <a:off x="4208788" y="3422290"/>
            <a:ext cx="706438" cy="365125"/>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0" name="AutoShape 14"/>
          <p:cNvCxnSpPr>
            <a:cxnSpLocks noChangeShapeType="1"/>
          </p:cNvCxnSpPr>
          <p:nvPr/>
        </p:nvCxnSpPr>
        <p:spPr bwMode="auto">
          <a:xfrm flipH="1">
            <a:off x="4704088" y="3455628"/>
            <a:ext cx="354013" cy="35560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Tree>
    <p:extLst>
      <p:ext uri="{BB962C8B-B14F-4D97-AF65-F5344CB8AC3E}">
        <p14:creationId xmlns:p14="http://schemas.microsoft.com/office/powerpoint/2010/main" val="16938789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WORKFLOW</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48" name="Group 47"/>
          <p:cNvGrpSpPr/>
          <p:nvPr/>
        </p:nvGrpSpPr>
        <p:grpSpPr>
          <a:xfrm>
            <a:off x="5929322" y="962999"/>
            <a:ext cx="3056076" cy="876300"/>
            <a:chOff x="4667250" y="733425"/>
            <a:chExt cx="4961354" cy="1519238"/>
          </a:xfrm>
        </p:grpSpPr>
        <p:pic>
          <p:nvPicPr>
            <p:cNvPr id="49"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503" y="733425"/>
              <a:ext cx="1181101" cy="1519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 name="AutoShape 13"/>
            <p:cNvSpPr>
              <a:spLocks noChangeArrowheads="1"/>
            </p:cNvSpPr>
            <p:nvPr/>
          </p:nvSpPr>
          <p:spPr bwMode="auto">
            <a:xfrm>
              <a:off x="6076949" y="788988"/>
              <a:ext cx="2228604" cy="1381127"/>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51" name="Text Box 14"/>
            <p:cNvSpPr txBox="1">
              <a:spLocks noChangeArrowheads="1"/>
            </p:cNvSpPr>
            <p:nvPr/>
          </p:nvSpPr>
          <p:spPr bwMode="auto">
            <a:xfrm>
              <a:off x="6161088" y="842963"/>
              <a:ext cx="12477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hangingPunct="1">
                <a:buClrTx/>
                <a:buFontTx/>
                <a:buNone/>
              </a:pPr>
              <a:r>
                <a:rPr lang="en-US" sz="1400" kern="1200" dirty="0">
                  <a:cs typeface="Arial" charset="0"/>
                </a:rPr>
                <a:t>Web Console</a:t>
              </a:r>
            </a:p>
            <a:p>
              <a:pPr hangingPunct="1">
                <a:buClrTx/>
                <a:buFontTx/>
                <a:buNone/>
              </a:pPr>
              <a:r>
                <a:rPr lang="en-US" sz="1400" kern="1200" dirty="0">
                  <a:cs typeface="Arial" charset="0"/>
                </a:rPr>
                <a:t>Eclipse IDE</a:t>
              </a:r>
            </a:p>
            <a:p>
              <a:pPr hangingPunct="1">
                <a:buClrTx/>
                <a:buFontTx/>
                <a:buNone/>
              </a:pPr>
              <a:r>
                <a:rPr lang="en-US" sz="1400" kern="1200" dirty="0" err="1">
                  <a:cs typeface="Arial" charset="0"/>
                </a:rPr>
                <a:t>Cmd</a:t>
              </a:r>
              <a:r>
                <a:rPr lang="en-US" sz="1400" kern="1200" dirty="0">
                  <a:cs typeface="Arial" charset="0"/>
                </a:rPr>
                <a:t> Line</a:t>
              </a:r>
            </a:p>
          </p:txBody>
        </p:sp>
        <p:sp>
          <p:nvSpPr>
            <p:cNvPr id="52" name="Freeform 51"/>
            <p:cNvSpPr>
              <a:spLocks noChangeArrowheads="1"/>
            </p:cNvSpPr>
            <p:nvPr/>
          </p:nvSpPr>
          <p:spPr bwMode="auto">
            <a:xfrm rot="16200000" flipH="1">
              <a:off x="4737894" y="959644"/>
              <a:ext cx="1139825" cy="1281113"/>
            </a:xfrm>
            <a:custGeom>
              <a:avLst/>
              <a:gdLst>
                <a:gd name="G0" fmla="+- 35910 0 0"/>
                <a:gd name="G1" fmla="+- 51319 0 0"/>
                <a:gd name="G2" fmla="+- 3805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35910 0 0"/>
                <a:gd name="T0" fmla="*/ 0 w 1139825"/>
                <a:gd name="T1" fmla="*/ 1281113 h 1281113"/>
                <a:gd name="T2" fmla="*/ 0 w 1139825"/>
                <a:gd name="T3" fmla="*/ 641152 h 1281113"/>
                <a:gd name="T4" fmla="*/ 498673 w 1139825"/>
                <a:gd name="T5" fmla="*/ 142479 h 1281113"/>
                <a:gd name="T6" fmla="*/ 854869 w 1139825"/>
                <a:gd name="T7" fmla="*/ 142478 h 1281113"/>
                <a:gd name="T8" fmla="*/ 854869 w 1139825"/>
                <a:gd name="T9" fmla="*/ 0 h 1281113"/>
                <a:gd name="T10" fmla="*/ 1139825 w 1139825"/>
                <a:gd name="T11" fmla="*/ 284956 h 1281113"/>
                <a:gd name="T12" fmla="*/ 854869 w 1139825"/>
                <a:gd name="T13" fmla="*/ 569913 h 1281113"/>
                <a:gd name="T14" fmla="*/ 854869 w 1139825"/>
                <a:gd name="T15" fmla="*/ 427434 h 1281113"/>
                <a:gd name="T16" fmla="*/ 498673 w 1139825"/>
                <a:gd name="T17" fmla="*/ 427434 h 1281113"/>
                <a:gd name="T18" fmla="*/ 284956 w 1139825"/>
                <a:gd name="T19" fmla="*/ 641151 h 1281113"/>
                <a:gd name="T20" fmla="*/ 284956 w 1139825"/>
                <a:gd name="T21" fmla="*/ 1281113 h 1281113"/>
                <a:gd name="T22" fmla="*/ 0 w 1139825"/>
                <a:gd name="T23" fmla="*/ 1281113 h 128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1281113">
                  <a:moveTo>
                    <a:pt x="0" y="1281113"/>
                  </a:moveTo>
                  <a:lnTo>
                    <a:pt x="0" y="641152"/>
                  </a:lnTo>
                  <a:cubicBezTo>
                    <a:pt x="0" y="365743"/>
                    <a:pt x="223264" y="142479"/>
                    <a:pt x="498673" y="142479"/>
                  </a:cubicBezTo>
                  <a:lnTo>
                    <a:pt x="854869" y="142478"/>
                  </a:lnTo>
                  <a:lnTo>
                    <a:pt x="854869" y="0"/>
                  </a:lnTo>
                  <a:lnTo>
                    <a:pt x="1139825" y="284956"/>
                  </a:lnTo>
                  <a:lnTo>
                    <a:pt x="854869" y="569913"/>
                  </a:lnTo>
                  <a:lnTo>
                    <a:pt x="854869" y="427434"/>
                  </a:lnTo>
                  <a:lnTo>
                    <a:pt x="498673" y="427434"/>
                  </a:lnTo>
                  <a:cubicBezTo>
                    <a:pt x="380640" y="427434"/>
                    <a:pt x="284956" y="523118"/>
                    <a:pt x="284956" y="641151"/>
                  </a:cubicBezTo>
                  <a:lnTo>
                    <a:pt x="284956" y="1281113"/>
                  </a:lnTo>
                  <a:lnTo>
                    <a:pt x="0" y="1281113"/>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grpSp>
        <p:nvGrpSpPr>
          <p:cNvPr id="54" name="Group 53"/>
          <p:cNvGrpSpPr/>
          <p:nvPr/>
        </p:nvGrpSpPr>
        <p:grpSpPr>
          <a:xfrm>
            <a:off x="4634707" y="2167125"/>
            <a:ext cx="1138237" cy="1527175"/>
            <a:chOff x="4259263" y="2349500"/>
            <a:chExt cx="1265237" cy="1789113"/>
          </a:xfrm>
        </p:grpSpPr>
        <p:sp>
          <p:nvSpPr>
            <p:cNvPr id="55"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24"/>
            <p:cNvSpPr>
              <a:spLocks noChangeArrowheads="1"/>
            </p:cNvSpPr>
            <p:nvPr/>
          </p:nvSpPr>
          <p:spPr bwMode="auto">
            <a:xfrm>
              <a:off x="4419600" y="2611438"/>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Text Box 26"/>
            <p:cNvSpPr txBox="1">
              <a:spLocks noChangeArrowheads="1"/>
            </p:cNvSpPr>
            <p:nvPr/>
          </p:nvSpPr>
          <p:spPr bwMode="auto">
            <a:xfrm>
              <a:off x="4483100" y="3151188"/>
              <a:ext cx="974725"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a:solidFill>
                    <a:srgbClr val="FF0000"/>
                  </a:solidFill>
                  <a:cs typeface="Arial" charset="0"/>
                </a:rPr>
                <a:t>OpenShift</a:t>
              </a:r>
            </a:p>
            <a:p>
              <a:pPr algn="ctr" hangingPunct="1">
                <a:buClrTx/>
                <a:buFontTx/>
                <a:buNone/>
              </a:pPr>
              <a:r>
                <a:rPr lang="en-US" sz="1400" dirty="0">
                  <a:solidFill>
                    <a:srgbClr val="FF0000"/>
                  </a:solidFill>
                  <a:cs typeface="Arial" charset="0"/>
                </a:rPr>
                <a:t>Gear</a:t>
              </a:r>
            </a:p>
          </p:txBody>
        </p:sp>
        <p:pic>
          <p:nvPicPr>
            <p:cNvPr id="59"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60" name="AutoShape 47"/>
          <p:cNvSpPr>
            <a:spLocks noChangeArrowheads="1"/>
          </p:cNvSpPr>
          <p:nvPr/>
        </p:nvSpPr>
        <p:spPr bwMode="auto">
          <a:xfrm flipV="1">
            <a:off x="5143422" y="3619771"/>
            <a:ext cx="237657" cy="334562"/>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8153943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45"/>
          <p:cNvSpPr>
            <a:spLocks noChangeArrowheads="1"/>
          </p:cNvSpPr>
          <p:nvPr/>
        </p:nvSpPr>
        <p:spPr bwMode="auto">
          <a:xfrm>
            <a:off x="3641003" y="2417838"/>
            <a:ext cx="972273" cy="15364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CARTRIDGES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812022" y="2064434"/>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48" name="Group 47"/>
          <p:cNvGrpSpPr/>
          <p:nvPr/>
        </p:nvGrpSpPr>
        <p:grpSpPr>
          <a:xfrm>
            <a:off x="5929322" y="962999"/>
            <a:ext cx="3056076" cy="876300"/>
            <a:chOff x="4667250" y="733425"/>
            <a:chExt cx="4961354" cy="1519238"/>
          </a:xfrm>
        </p:grpSpPr>
        <p:pic>
          <p:nvPicPr>
            <p:cNvPr id="49"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503" y="733425"/>
              <a:ext cx="1181101" cy="1519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 name="AutoShape 13"/>
            <p:cNvSpPr>
              <a:spLocks noChangeArrowheads="1"/>
            </p:cNvSpPr>
            <p:nvPr/>
          </p:nvSpPr>
          <p:spPr bwMode="auto">
            <a:xfrm>
              <a:off x="6076949" y="788988"/>
              <a:ext cx="2228604" cy="1381127"/>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51" name="Text Box 14"/>
            <p:cNvSpPr txBox="1">
              <a:spLocks noChangeArrowheads="1"/>
            </p:cNvSpPr>
            <p:nvPr/>
          </p:nvSpPr>
          <p:spPr bwMode="auto">
            <a:xfrm>
              <a:off x="6161088" y="842963"/>
              <a:ext cx="12477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hangingPunct="1">
                <a:buClrTx/>
                <a:buFontTx/>
                <a:buNone/>
              </a:pPr>
              <a:r>
                <a:rPr lang="en-US" sz="1400" kern="1200" dirty="0">
                  <a:cs typeface="Arial" charset="0"/>
                </a:rPr>
                <a:t>Web Console</a:t>
              </a:r>
            </a:p>
            <a:p>
              <a:pPr hangingPunct="1">
                <a:buClrTx/>
                <a:buFontTx/>
                <a:buNone/>
              </a:pPr>
              <a:r>
                <a:rPr lang="en-US" sz="1400" kern="1200" dirty="0">
                  <a:cs typeface="Arial" charset="0"/>
                </a:rPr>
                <a:t>Eclipse IDE</a:t>
              </a:r>
            </a:p>
            <a:p>
              <a:pPr hangingPunct="1">
                <a:buClrTx/>
                <a:buFontTx/>
                <a:buNone/>
              </a:pPr>
              <a:r>
                <a:rPr lang="en-US" sz="1400" kern="1200" dirty="0" err="1">
                  <a:cs typeface="Arial" charset="0"/>
                </a:rPr>
                <a:t>Cmd</a:t>
              </a:r>
              <a:r>
                <a:rPr lang="en-US" sz="1400" kern="1200" dirty="0">
                  <a:cs typeface="Arial" charset="0"/>
                </a:rPr>
                <a:t> Line</a:t>
              </a:r>
            </a:p>
          </p:txBody>
        </p:sp>
        <p:sp>
          <p:nvSpPr>
            <p:cNvPr id="52" name="Freeform 51"/>
            <p:cNvSpPr>
              <a:spLocks noChangeArrowheads="1"/>
            </p:cNvSpPr>
            <p:nvPr/>
          </p:nvSpPr>
          <p:spPr bwMode="auto">
            <a:xfrm rot="16200000" flipH="1">
              <a:off x="4737894" y="959644"/>
              <a:ext cx="1139825" cy="1281113"/>
            </a:xfrm>
            <a:custGeom>
              <a:avLst/>
              <a:gdLst>
                <a:gd name="G0" fmla="+- 35910 0 0"/>
                <a:gd name="G1" fmla="+- 51319 0 0"/>
                <a:gd name="G2" fmla="+- 3805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35910 0 0"/>
                <a:gd name="T0" fmla="*/ 0 w 1139825"/>
                <a:gd name="T1" fmla="*/ 1281113 h 1281113"/>
                <a:gd name="T2" fmla="*/ 0 w 1139825"/>
                <a:gd name="T3" fmla="*/ 641152 h 1281113"/>
                <a:gd name="T4" fmla="*/ 498673 w 1139825"/>
                <a:gd name="T5" fmla="*/ 142479 h 1281113"/>
                <a:gd name="T6" fmla="*/ 854869 w 1139825"/>
                <a:gd name="T7" fmla="*/ 142478 h 1281113"/>
                <a:gd name="T8" fmla="*/ 854869 w 1139825"/>
                <a:gd name="T9" fmla="*/ 0 h 1281113"/>
                <a:gd name="T10" fmla="*/ 1139825 w 1139825"/>
                <a:gd name="T11" fmla="*/ 284956 h 1281113"/>
                <a:gd name="T12" fmla="*/ 854869 w 1139825"/>
                <a:gd name="T13" fmla="*/ 569913 h 1281113"/>
                <a:gd name="T14" fmla="*/ 854869 w 1139825"/>
                <a:gd name="T15" fmla="*/ 427434 h 1281113"/>
                <a:gd name="T16" fmla="*/ 498673 w 1139825"/>
                <a:gd name="T17" fmla="*/ 427434 h 1281113"/>
                <a:gd name="T18" fmla="*/ 284956 w 1139825"/>
                <a:gd name="T19" fmla="*/ 641151 h 1281113"/>
                <a:gd name="T20" fmla="*/ 284956 w 1139825"/>
                <a:gd name="T21" fmla="*/ 1281113 h 1281113"/>
                <a:gd name="T22" fmla="*/ 0 w 1139825"/>
                <a:gd name="T23" fmla="*/ 1281113 h 128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1281113">
                  <a:moveTo>
                    <a:pt x="0" y="1281113"/>
                  </a:moveTo>
                  <a:lnTo>
                    <a:pt x="0" y="641152"/>
                  </a:lnTo>
                  <a:cubicBezTo>
                    <a:pt x="0" y="365743"/>
                    <a:pt x="223264" y="142479"/>
                    <a:pt x="498673" y="142479"/>
                  </a:cubicBezTo>
                  <a:lnTo>
                    <a:pt x="854869" y="142478"/>
                  </a:lnTo>
                  <a:lnTo>
                    <a:pt x="854869" y="0"/>
                  </a:lnTo>
                  <a:lnTo>
                    <a:pt x="1139825" y="284956"/>
                  </a:lnTo>
                  <a:lnTo>
                    <a:pt x="854869" y="569913"/>
                  </a:lnTo>
                  <a:lnTo>
                    <a:pt x="854869" y="427434"/>
                  </a:lnTo>
                  <a:lnTo>
                    <a:pt x="498673" y="427434"/>
                  </a:lnTo>
                  <a:cubicBezTo>
                    <a:pt x="380640" y="427434"/>
                    <a:pt x="284956" y="523118"/>
                    <a:pt x="284956" y="641151"/>
                  </a:cubicBezTo>
                  <a:lnTo>
                    <a:pt x="284956" y="1281113"/>
                  </a:lnTo>
                  <a:lnTo>
                    <a:pt x="0" y="1281113"/>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sp>
        <p:nvSpPr>
          <p:cNvPr id="86" name="Line 58"/>
          <p:cNvSpPr>
            <a:spLocks noChangeShapeType="1"/>
          </p:cNvSpPr>
          <p:nvPr/>
        </p:nvSpPr>
        <p:spPr bwMode="auto">
          <a:xfrm>
            <a:off x="4485520" y="3007545"/>
            <a:ext cx="165856" cy="1221"/>
          </a:xfrm>
          <a:prstGeom prst="line">
            <a:avLst/>
          </a:prstGeom>
          <a:noFill/>
          <a:ln w="3816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89" name="Group 88"/>
          <p:cNvGrpSpPr/>
          <p:nvPr/>
        </p:nvGrpSpPr>
        <p:grpSpPr>
          <a:xfrm>
            <a:off x="4564685" y="2137372"/>
            <a:ext cx="1138237" cy="1527175"/>
            <a:chOff x="4259263" y="2349500"/>
            <a:chExt cx="1265237" cy="1789113"/>
          </a:xfrm>
        </p:grpSpPr>
        <p:sp>
          <p:nvSpPr>
            <p:cNvPr id="90"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24"/>
            <p:cNvSpPr>
              <a:spLocks noChangeArrowheads="1"/>
            </p:cNvSpPr>
            <p:nvPr/>
          </p:nvSpPr>
          <p:spPr bwMode="auto">
            <a:xfrm>
              <a:off x="4419600" y="2611438"/>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Text Box 26"/>
            <p:cNvSpPr txBox="1">
              <a:spLocks noChangeArrowheads="1"/>
            </p:cNvSpPr>
            <p:nvPr/>
          </p:nvSpPr>
          <p:spPr bwMode="auto">
            <a:xfrm>
              <a:off x="4540655" y="3151189"/>
              <a:ext cx="859616" cy="360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smtClean="0">
                  <a:solidFill>
                    <a:srgbClr val="FF0000"/>
                  </a:solidFill>
                  <a:cs typeface="Arial" charset="0"/>
                </a:rPr>
                <a:t>JBOSS</a:t>
              </a:r>
              <a:endParaRPr lang="en-US" sz="1400" dirty="0">
                <a:solidFill>
                  <a:srgbClr val="FF0000"/>
                </a:solidFill>
                <a:cs typeface="Arial" charset="0"/>
              </a:endParaRPr>
            </a:p>
          </p:txBody>
        </p:sp>
        <p:pic>
          <p:nvPicPr>
            <p:cNvPr id="94"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95" name="Group 94"/>
          <p:cNvGrpSpPr/>
          <p:nvPr/>
        </p:nvGrpSpPr>
        <p:grpSpPr>
          <a:xfrm>
            <a:off x="3325803" y="2137372"/>
            <a:ext cx="1138237" cy="1527175"/>
            <a:chOff x="4259263" y="2349500"/>
            <a:chExt cx="1265237" cy="1789113"/>
          </a:xfrm>
        </p:grpSpPr>
        <p:sp>
          <p:nvSpPr>
            <p:cNvPr id="96"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24"/>
            <p:cNvSpPr>
              <a:spLocks noChangeArrowheads="1"/>
            </p:cNvSpPr>
            <p:nvPr/>
          </p:nvSpPr>
          <p:spPr bwMode="auto">
            <a:xfrm>
              <a:off x="4419600" y="2611439"/>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Text Box 26"/>
            <p:cNvSpPr txBox="1">
              <a:spLocks noChangeArrowheads="1"/>
            </p:cNvSpPr>
            <p:nvPr/>
          </p:nvSpPr>
          <p:spPr bwMode="auto">
            <a:xfrm>
              <a:off x="4518585" y="3151189"/>
              <a:ext cx="903759" cy="360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smtClean="0">
                  <a:solidFill>
                    <a:srgbClr val="FF0000"/>
                  </a:solidFill>
                  <a:cs typeface="Arial" charset="0"/>
                </a:rPr>
                <a:t>MYSQL</a:t>
              </a:r>
              <a:endParaRPr lang="en-US" sz="1400" dirty="0">
                <a:solidFill>
                  <a:srgbClr val="FF0000"/>
                </a:solidFill>
                <a:cs typeface="Arial" charset="0"/>
              </a:endParaRPr>
            </a:p>
          </p:txBody>
        </p:sp>
        <p:pic>
          <p:nvPicPr>
            <p:cNvPr id="10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101" name="AutoShape 47"/>
          <p:cNvSpPr>
            <a:spLocks noChangeArrowheads="1"/>
          </p:cNvSpPr>
          <p:nvPr/>
        </p:nvSpPr>
        <p:spPr bwMode="auto">
          <a:xfrm flipV="1">
            <a:off x="5143422" y="3619771"/>
            <a:ext cx="237657" cy="334562"/>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221557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45"/>
          <p:cNvSpPr>
            <a:spLocks noChangeArrowheads="1"/>
          </p:cNvSpPr>
          <p:nvPr/>
        </p:nvSpPr>
        <p:spPr bwMode="auto">
          <a:xfrm>
            <a:off x="3641003" y="2417838"/>
            <a:ext cx="972273" cy="15364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CARTRIDGES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59" name="Group 58"/>
          <p:cNvGrpSpPr/>
          <p:nvPr/>
        </p:nvGrpSpPr>
        <p:grpSpPr>
          <a:xfrm>
            <a:off x="2366169" y="2743200"/>
            <a:ext cx="4979988" cy="1552575"/>
            <a:chOff x="3162300" y="2740025"/>
            <a:chExt cx="4979988" cy="1552575"/>
          </a:xfrm>
        </p:grpSpPr>
        <p:grpSp>
          <p:nvGrpSpPr>
            <p:cNvPr id="89" name="Group 6"/>
            <p:cNvGrpSpPr>
              <a:grpSpLocks/>
            </p:cNvGrpSpPr>
            <p:nvPr/>
          </p:nvGrpSpPr>
          <p:grpSpPr bwMode="auto">
            <a:xfrm>
              <a:off x="6086475" y="2846388"/>
              <a:ext cx="2055813" cy="944562"/>
              <a:chOff x="3834" y="1793"/>
              <a:chExt cx="1295" cy="595"/>
            </a:xfrm>
          </p:grpSpPr>
          <p:sp>
            <p:nvSpPr>
              <p:cNvPr id="114" name="Freeform 7"/>
              <p:cNvSpPr>
                <a:spLocks noChangeArrowheads="1"/>
              </p:cNvSpPr>
              <p:nvPr/>
            </p:nvSpPr>
            <p:spPr bwMode="auto">
              <a:xfrm>
                <a:off x="3834" y="1793"/>
                <a:ext cx="1295" cy="5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Text Box 8"/>
              <p:cNvSpPr txBox="1">
                <a:spLocks noChangeArrowheads="1"/>
              </p:cNvSpPr>
              <p:nvPr/>
            </p:nvSpPr>
            <p:spPr bwMode="auto">
              <a:xfrm>
                <a:off x="4157" y="1972"/>
                <a:ext cx="94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dirty="0">
                    <a:solidFill>
                      <a:srgbClr val="FF0000"/>
                    </a:solidFill>
                    <a:cs typeface="Arial" charset="0"/>
                  </a:rPr>
                  <a:t>CUSTOM</a:t>
                </a:r>
              </a:p>
            </p:txBody>
          </p:sp>
        </p:grpSp>
        <p:grpSp>
          <p:nvGrpSpPr>
            <p:cNvPr id="90" name="Group 9"/>
            <p:cNvGrpSpPr>
              <a:grpSpLocks/>
            </p:cNvGrpSpPr>
            <p:nvPr/>
          </p:nvGrpSpPr>
          <p:grpSpPr bwMode="auto">
            <a:xfrm>
              <a:off x="4144963" y="3352800"/>
              <a:ext cx="823912" cy="377825"/>
              <a:chOff x="2611" y="2112"/>
              <a:chExt cx="519" cy="238"/>
            </a:xfrm>
          </p:grpSpPr>
          <p:sp>
            <p:nvSpPr>
              <p:cNvPr id="112" name="Freeform 10"/>
              <p:cNvSpPr>
                <a:spLocks noChangeArrowheads="1"/>
              </p:cNvSpPr>
              <p:nvPr/>
            </p:nvSpPr>
            <p:spPr bwMode="auto">
              <a:xfrm>
                <a:off x="2611" y="2112"/>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Text Box 11"/>
              <p:cNvSpPr txBox="1">
                <a:spLocks noChangeArrowheads="1"/>
              </p:cNvSpPr>
              <p:nvPr/>
            </p:nvSpPr>
            <p:spPr bwMode="auto">
              <a:xfrm>
                <a:off x="2779" y="2139"/>
                <a:ext cx="2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Etc.</a:t>
                </a:r>
              </a:p>
            </p:txBody>
          </p:sp>
        </p:grpSp>
        <p:grpSp>
          <p:nvGrpSpPr>
            <p:cNvPr id="91" name="Group 12"/>
            <p:cNvGrpSpPr>
              <a:grpSpLocks/>
            </p:cNvGrpSpPr>
            <p:nvPr/>
          </p:nvGrpSpPr>
          <p:grpSpPr bwMode="auto">
            <a:xfrm>
              <a:off x="3341688" y="3914775"/>
              <a:ext cx="823912" cy="377825"/>
              <a:chOff x="2105" y="2466"/>
              <a:chExt cx="519" cy="238"/>
            </a:xfrm>
          </p:grpSpPr>
          <p:sp>
            <p:nvSpPr>
              <p:cNvPr id="110" name="Freeform 13"/>
              <p:cNvSpPr>
                <a:spLocks noChangeArrowheads="1"/>
              </p:cNvSpPr>
              <p:nvPr/>
            </p:nvSpPr>
            <p:spPr bwMode="auto">
              <a:xfrm>
                <a:off x="2105" y="2466"/>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Text Box 14"/>
              <p:cNvSpPr txBox="1">
                <a:spLocks noChangeArrowheads="1"/>
              </p:cNvSpPr>
              <p:nvPr/>
            </p:nvSpPr>
            <p:spPr bwMode="auto">
              <a:xfrm>
                <a:off x="2254" y="2493"/>
                <a:ext cx="2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Etc.</a:t>
                </a:r>
              </a:p>
            </p:txBody>
          </p:sp>
        </p:grpSp>
        <p:grpSp>
          <p:nvGrpSpPr>
            <p:cNvPr id="92" name="Group 15"/>
            <p:cNvGrpSpPr>
              <a:grpSpLocks/>
            </p:cNvGrpSpPr>
            <p:nvPr/>
          </p:nvGrpSpPr>
          <p:grpSpPr bwMode="auto">
            <a:xfrm>
              <a:off x="3297238" y="3621088"/>
              <a:ext cx="823912" cy="377825"/>
              <a:chOff x="2077" y="2281"/>
              <a:chExt cx="519" cy="238"/>
            </a:xfrm>
          </p:grpSpPr>
          <p:sp>
            <p:nvSpPr>
              <p:cNvPr id="108" name="Freeform 16"/>
              <p:cNvSpPr>
                <a:spLocks noChangeArrowheads="1"/>
              </p:cNvSpPr>
              <p:nvPr/>
            </p:nvSpPr>
            <p:spPr bwMode="auto">
              <a:xfrm>
                <a:off x="2077" y="2281"/>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Text Box 17"/>
              <p:cNvSpPr txBox="1">
                <a:spLocks noChangeArrowheads="1"/>
              </p:cNvSpPr>
              <p:nvPr/>
            </p:nvSpPr>
            <p:spPr bwMode="auto">
              <a:xfrm>
                <a:off x="2231" y="2308"/>
                <a:ext cx="3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Ruby</a:t>
                </a:r>
              </a:p>
            </p:txBody>
          </p:sp>
        </p:grpSp>
        <p:grpSp>
          <p:nvGrpSpPr>
            <p:cNvPr id="93" name="Group 18"/>
            <p:cNvGrpSpPr>
              <a:grpSpLocks/>
            </p:cNvGrpSpPr>
            <p:nvPr/>
          </p:nvGrpSpPr>
          <p:grpSpPr bwMode="auto">
            <a:xfrm>
              <a:off x="3246438" y="3328988"/>
              <a:ext cx="823912" cy="377825"/>
              <a:chOff x="2045" y="2097"/>
              <a:chExt cx="519" cy="238"/>
            </a:xfrm>
          </p:grpSpPr>
          <p:sp>
            <p:nvSpPr>
              <p:cNvPr id="106" name="Freeform 19"/>
              <p:cNvSpPr>
                <a:spLocks noChangeArrowheads="1"/>
              </p:cNvSpPr>
              <p:nvPr/>
            </p:nvSpPr>
            <p:spPr bwMode="auto">
              <a:xfrm>
                <a:off x="2045" y="2097"/>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Text Box 20"/>
              <p:cNvSpPr txBox="1">
                <a:spLocks noChangeArrowheads="1"/>
              </p:cNvSpPr>
              <p:nvPr/>
            </p:nvSpPr>
            <p:spPr bwMode="auto">
              <a:xfrm>
                <a:off x="2172" y="2142"/>
                <a:ext cx="38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Python</a:t>
                </a:r>
              </a:p>
            </p:txBody>
          </p:sp>
        </p:grpSp>
        <p:grpSp>
          <p:nvGrpSpPr>
            <p:cNvPr id="94" name="Group 21"/>
            <p:cNvGrpSpPr>
              <a:grpSpLocks/>
            </p:cNvGrpSpPr>
            <p:nvPr/>
          </p:nvGrpSpPr>
          <p:grpSpPr bwMode="auto">
            <a:xfrm>
              <a:off x="3205163" y="3033713"/>
              <a:ext cx="822325" cy="379412"/>
              <a:chOff x="2019" y="1911"/>
              <a:chExt cx="518" cy="239"/>
            </a:xfrm>
          </p:grpSpPr>
          <p:sp>
            <p:nvSpPr>
              <p:cNvPr id="104" name="Freeform 22"/>
              <p:cNvSpPr>
                <a:spLocks noChangeArrowheads="1"/>
              </p:cNvSpPr>
              <p:nvPr/>
            </p:nvSpPr>
            <p:spPr bwMode="auto">
              <a:xfrm>
                <a:off x="2019" y="1911"/>
                <a:ext cx="518"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Text Box 23"/>
              <p:cNvSpPr txBox="1">
                <a:spLocks noChangeArrowheads="1"/>
              </p:cNvSpPr>
              <p:nvPr/>
            </p:nvSpPr>
            <p:spPr bwMode="auto">
              <a:xfrm>
                <a:off x="2163" y="1932"/>
                <a:ext cx="31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200" dirty="0">
                    <a:cs typeface="Arial" charset="0"/>
                  </a:rPr>
                  <a:t>PHP</a:t>
                </a:r>
              </a:p>
            </p:txBody>
          </p:sp>
        </p:grpSp>
        <p:grpSp>
          <p:nvGrpSpPr>
            <p:cNvPr id="95" name="Group 24"/>
            <p:cNvGrpSpPr>
              <a:grpSpLocks/>
            </p:cNvGrpSpPr>
            <p:nvPr/>
          </p:nvGrpSpPr>
          <p:grpSpPr bwMode="auto">
            <a:xfrm>
              <a:off x="3162300" y="2740025"/>
              <a:ext cx="822325" cy="379413"/>
              <a:chOff x="1992" y="1726"/>
              <a:chExt cx="518" cy="239"/>
            </a:xfrm>
          </p:grpSpPr>
          <p:sp>
            <p:nvSpPr>
              <p:cNvPr id="102" name="Freeform 25"/>
              <p:cNvSpPr>
                <a:spLocks noChangeArrowheads="1"/>
              </p:cNvSpPr>
              <p:nvPr/>
            </p:nvSpPr>
            <p:spPr bwMode="auto">
              <a:xfrm>
                <a:off x="1992" y="1726"/>
                <a:ext cx="518"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Text Box 26"/>
              <p:cNvSpPr txBox="1">
                <a:spLocks noChangeArrowheads="1"/>
              </p:cNvSpPr>
              <p:nvPr/>
            </p:nvSpPr>
            <p:spPr bwMode="auto">
              <a:xfrm>
                <a:off x="2137" y="1747"/>
                <a:ext cx="315"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200">
                    <a:cs typeface="Arial" charset="0"/>
                  </a:rPr>
                  <a:t>Java</a:t>
                </a:r>
              </a:p>
            </p:txBody>
          </p:sp>
        </p:grpSp>
        <p:grpSp>
          <p:nvGrpSpPr>
            <p:cNvPr id="96" name="Group 27"/>
            <p:cNvGrpSpPr>
              <a:grpSpLocks/>
            </p:cNvGrpSpPr>
            <p:nvPr/>
          </p:nvGrpSpPr>
          <p:grpSpPr bwMode="auto">
            <a:xfrm>
              <a:off x="4090988" y="3048000"/>
              <a:ext cx="865187" cy="377825"/>
              <a:chOff x="2577" y="1920"/>
              <a:chExt cx="545" cy="238"/>
            </a:xfrm>
          </p:grpSpPr>
          <p:sp>
            <p:nvSpPr>
              <p:cNvPr id="100" name="Freeform 28"/>
              <p:cNvSpPr>
                <a:spLocks noChangeArrowheads="1"/>
              </p:cNvSpPr>
              <p:nvPr/>
            </p:nvSpPr>
            <p:spPr bwMode="auto">
              <a:xfrm>
                <a:off x="2577" y="1920"/>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Text Box 29"/>
              <p:cNvSpPr txBox="1">
                <a:spLocks noChangeArrowheads="1"/>
              </p:cNvSpPr>
              <p:nvPr/>
            </p:nvSpPr>
            <p:spPr bwMode="auto">
              <a:xfrm>
                <a:off x="2662" y="1974"/>
                <a:ext cx="460"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err="1">
                    <a:cs typeface="Arial" charset="0"/>
                  </a:rPr>
                  <a:t>Postgres</a:t>
                </a:r>
                <a:endParaRPr lang="en-US" sz="1100" dirty="0">
                  <a:cs typeface="Arial" charset="0"/>
                </a:endParaRPr>
              </a:p>
            </p:txBody>
          </p:sp>
        </p:grpSp>
        <p:grpSp>
          <p:nvGrpSpPr>
            <p:cNvPr id="97" name="Group 30"/>
            <p:cNvGrpSpPr>
              <a:grpSpLocks/>
            </p:cNvGrpSpPr>
            <p:nvPr/>
          </p:nvGrpSpPr>
          <p:grpSpPr bwMode="auto">
            <a:xfrm>
              <a:off x="4033838" y="2743200"/>
              <a:ext cx="822325" cy="377825"/>
              <a:chOff x="2541" y="1728"/>
              <a:chExt cx="518" cy="238"/>
            </a:xfrm>
          </p:grpSpPr>
          <p:sp>
            <p:nvSpPr>
              <p:cNvPr id="98" name="Freeform 31"/>
              <p:cNvSpPr>
                <a:spLocks noChangeArrowheads="1"/>
              </p:cNvSpPr>
              <p:nvPr/>
            </p:nvSpPr>
            <p:spPr bwMode="auto">
              <a:xfrm>
                <a:off x="2541" y="1728"/>
                <a:ext cx="518"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Text Box 32"/>
              <p:cNvSpPr txBox="1">
                <a:spLocks noChangeArrowheads="1"/>
              </p:cNvSpPr>
              <p:nvPr/>
            </p:nvSpPr>
            <p:spPr bwMode="auto">
              <a:xfrm>
                <a:off x="2651" y="1765"/>
                <a:ext cx="40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MySQL</a:t>
                </a:r>
              </a:p>
            </p:txBody>
          </p:sp>
        </p:grpSp>
      </p:grpSp>
      <p:sp>
        <p:nvSpPr>
          <p:cNvPr id="116" name="Text Box 33"/>
          <p:cNvSpPr txBox="1">
            <a:spLocks noChangeArrowheads="1"/>
          </p:cNvSpPr>
          <p:nvPr/>
        </p:nvSpPr>
        <p:spPr bwMode="auto">
          <a:xfrm>
            <a:off x="2259806" y="4439446"/>
            <a:ext cx="221932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hangingPunct="1">
              <a:buClrTx/>
              <a:buFontTx/>
              <a:buNone/>
            </a:pPr>
            <a:r>
              <a:rPr lang="en-US" sz="2000" kern="1200" dirty="0">
                <a:solidFill>
                  <a:srgbClr val="FFFFFF"/>
                </a:solidFill>
                <a:cs typeface="Arial" charset="0"/>
              </a:rPr>
              <a:t>OpenShift Default</a:t>
            </a:r>
          </a:p>
          <a:p>
            <a:pPr algn="ctr" hangingPunct="1">
              <a:buClrTx/>
              <a:buFontTx/>
              <a:buNone/>
            </a:pPr>
            <a:r>
              <a:rPr lang="en-US" sz="2000" kern="1200" dirty="0">
                <a:solidFill>
                  <a:srgbClr val="FFFFFF"/>
                </a:solidFill>
                <a:cs typeface="Arial" charset="0"/>
              </a:rPr>
              <a:t>Cartridges</a:t>
            </a:r>
          </a:p>
        </p:txBody>
      </p:sp>
    </p:spTree>
    <p:extLst>
      <p:ext uri="{BB962C8B-B14F-4D97-AF65-F5344CB8AC3E}">
        <p14:creationId xmlns:p14="http://schemas.microsoft.com/office/powerpoint/2010/main" val="75014479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23680" y="1937723"/>
            <a:ext cx="7557120" cy="3886969"/>
            <a:chOff x="794880" y="861210"/>
            <a:chExt cx="7557120" cy="3886969"/>
          </a:xfrm>
        </p:grpSpPr>
        <p:sp>
          <p:nvSpPr>
            <p:cNvPr id="17409" name="AutoShape 1"/>
            <p:cNvSpPr>
              <a:spLocks noChangeArrowheads="1"/>
            </p:cNvSpPr>
            <p:nvPr/>
          </p:nvSpPr>
          <p:spPr bwMode="auto">
            <a:xfrm>
              <a:off x="794880" y="2125663"/>
              <a:ext cx="7557120" cy="2622516"/>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1" name="AutoShape 3"/>
            <p:cNvSpPr>
              <a:spLocks noChangeArrowheads="1"/>
            </p:cNvSpPr>
            <p:nvPr/>
          </p:nvSpPr>
          <p:spPr bwMode="auto">
            <a:xfrm>
              <a:off x="6500160" y="3842324"/>
              <a:ext cx="1687680" cy="488212"/>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2" name="AutoShape 4"/>
            <p:cNvSpPr>
              <a:spLocks noChangeArrowheads="1"/>
            </p:cNvSpPr>
            <p:nvPr/>
          </p:nvSpPr>
          <p:spPr bwMode="auto">
            <a:xfrm>
              <a:off x="4753440" y="3848085"/>
              <a:ext cx="1687680" cy="486771"/>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3" name="AutoShape 5"/>
            <p:cNvSpPr>
              <a:spLocks noChangeArrowheads="1"/>
            </p:cNvSpPr>
            <p:nvPr/>
          </p:nvSpPr>
          <p:spPr bwMode="auto">
            <a:xfrm>
              <a:off x="3005280" y="3848085"/>
              <a:ext cx="1687680" cy="486771"/>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4" name="Text Box 6"/>
            <p:cNvSpPr txBox="1">
              <a:spLocks noChangeArrowheads="1"/>
            </p:cNvSpPr>
            <p:nvPr/>
          </p:nvSpPr>
          <p:spPr bwMode="auto">
            <a:xfrm>
              <a:off x="5148000" y="3878328"/>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r>
                <a:rPr lang="en-US">
                  <a:solidFill>
                    <a:srgbClr val="7F7F7F"/>
                  </a:solidFill>
                  <a:cs typeface="Arial" charset="0"/>
                </a:rPr>
                <a:t>RHEL</a:t>
              </a:r>
            </a:p>
          </p:txBody>
        </p:sp>
        <p:sp>
          <p:nvSpPr>
            <p:cNvPr id="17415" name="Text Box 7"/>
            <p:cNvSpPr txBox="1">
              <a:spLocks noChangeArrowheads="1"/>
            </p:cNvSpPr>
            <p:nvPr/>
          </p:nvSpPr>
          <p:spPr bwMode="auto">
            <a:xfrm>
              <a:off x="6899040" y="3882648"/>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r>
                <a:rPr lang="en-US">
                  <a:solidFill>
                    <a:srgbClr val="7F7F7F"/>
                  </a:solidFill>
                  <a:cs typeface="Arial" charset="0"/>
                </a:rPr>
                <a:t>RHEL</a:t>
              </a:r>
            </a:p>
          </p:txBody>
        </p:sp>
        <p:sp>
          <p:nvSpPr>
            <p:cNvPr id="17416" name="Line 8"/>
            <p:cNvSpPr>
              <a:spLocks noChangeShapeType="1"/>
            </p:cNvSpPr>
            <p:nvPr/>
          </p:nvSpPr>
          <p:spPr bwMode="auto">
            <a:xfrm flipH="1">
              <a:off x="4296960" y="372135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417" name="Line 9"/>
            <p:cNvSpPr>
              <a:spLocks noChangeShapeType="1"/>
            </p:cNvSpPr>
            <p:nvPr/>
          </p:nvSpPr>
          <p:spPr bwMode="auto">
            <a:xfrm flipH="1">
              <a:off x="3876480" y="371847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418" name="Line 10"/>
            <p:cNvSpPr>
              <a:spLocks noChangeShapeType="1"/>
            </p:cNvSpPr>
            <p:nvPr/>
          </p:nvSpPr>
          <p:spPr bwMode="auto">
            <a:xfrm flipH="1">
              <a:off x="3451680" y="371847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1741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560" y="861210"/>
              <a:ext cx="1071360" cy="1378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20" name="Text Box 12"/>
            <p:cNvSpPr txBox="1">
              <a:spLocks noChangeArrowheads="1"/>
            </p:cNvSpPr>
            <p:nvPr/>
          </p:nvSpPr>
          <p:spPr bwMode="auto">
            <a:xfrm>
              <a:off x="5224320" y="2333045"/>
              <a:ext cx="2839680" cy="1376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Developer pushes application code via GIT source code management system</a:t>
              </a:r>
            </a:p>
          </p:txBody>
        </p:sp>
        <p:sp>
          <p:nvSpPr>
            <p:cNvPr id="17421" name="AutoShape 13"/>
            <p:cNvSpPr>
              <a:spLocks noChangeArrowheads="1"/>
            </p:cNvSpPr>
            <p:nvPr/>
          </p:nvSpPr>
          <p:spPr bwMode="auto">
            <a:xfrm>
              <a:off x="5512320" y="911616"/>
              <a:ext cx="1429920" cy="744558"/>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22" name="Text Box 14"/>
            <p:cNvSpPr txBox="1">
              <a:spLocks noChangeArrowheads="1"/>
            </p:cNvSpPr>
            <p:nvPr/>
          </p:nvSpPr>
          <p:spPr bwMode="auto">
            <a:xfrm>
              <a:off x="3772800" y="980744"/>
              <a:ext cx="1436819" cy="683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endParaRPr lang="en-US" sz="1300" dirty="0">
                <a:cs typeface="Arial" charset="0"/>
              </a:endParaRPr>
            </a:p>
            <a:p>
              <a:pPr hangingPunct="1">
                <a:buClrTx/>
                <a:buFontTx/>
                <a:buNone/>
              </a:pPr>
              <a:r>
                <a:rPr lang="en-US" sz="1300" dirty="0">
                  <a:solidFill>
                    <a:srgbClr val="FF0000"/>
                  </a:solidFill>
                  <a:cs typeface="Arial" charset="0"/>
                </a:rPr>
                <a:t>Git Protocol / </a:t>
              </a:r>
              <a:r>
                <a:rPr lang="en-US" sz="1300" dirty="0" err="1">
                  <a:solidFill>
                    <a:srgbClr val="FF0000"/>
                  </a:solidFill>
                  <a:cs typeface="Arial" charset="0"/>
                </a:rPr>
                <a:t>ssh</a:t>
              </a:r>
              <a:endParaRPr lang="en-US" sz="1300" dirty="0">
                <a:solidFill>
                  <a:srgbClr val="FF0000"/>
                </a:solidFill>
                <a:cs typeface="Arial" charset="0"/>
              </a:endParaRPr>
            </a:p>
            <a:p>
              <a:pPr hangingPunct="1">
                <a:buClrTx/>
                <a:buFontTx/>
                <a:buNone/>
              </a:pPr>
              <a:endParaRPr lang="en-US" sz="1300" dirty="0">
                <a:solidFill>
                  <a:srgbClr val="FF0000"/>
                </a:solidFill>
                <a:cs typeface="Arial" charset="0"/>
              </a:endParaRPr>
            </a:p>
          </p:txBody>
        </p:sp>
        <p:sp>
          <p:nvSpPr>
            <p:cNvPr id="17423" name="Freeform 15"/>
            <p:cNvSpPr>
              <a:spLocks noChangeArrowheads="1"/>
            </p:cNvSpPr>
            <p:nvPr/>
          </p:nvSpPr>
          <p:spPr bwMode="auto">
            <a:xfrm rot="16200000" flipH="1">
              <a:off x="3704346" y="478974"/>
              <a:ext cx="1034029" cy="2337120"/>
            </a:xfrm>
            <a:custGeom>
              <a:avLst/>
              <a:gdLst>
                <a:gd name="G0" fmla="+- 20682 0 0"/>
                <a:gd name="G1" fmla="+- 12505 0 0"/>
                <a:gd name="G2" fmla="+- 4262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20682 0 0"/>
                <a:gd name="T0" fmla="*/ 0 w 1139825"/>
                <a:gd name="T1" fmla="*/ 2576625 h 2576625"/>
                <a:gd name="T2" fmla="*/ 0 w 1139825"/>
                <a:gd name="T3" fmla="*/ 667875 h 2576625"/>
                <a:gd name="T4" fmla="*/ 538784 w 1139825"/>
                <a:gd name="T5" fmla="*/ 129091 h 2576625"/>
                <a:gd name="T6" fmla="*/ 881609 w 1139825"/>
                <a:gd name="T7" fmla="*/ 129091 h 2576625"/>
                <a:gd name="T8" fmla="*/ 881609 w 1139825"/>
                <a:gd name="T9" fmla="*/ 0 h 2576625"/>
                <a:gd name="T10" fmla="*/ 1139825 w 1139825"/>
                <a:gd name="T11" fmla="*/ 304994 h 2576625"/>
                <a:gd name="T12" fmla="*/ 881609 w 1139825"/>
                <a:gd name="T13" fmla="*/ 609989 h 2576625"/>
                <a:gd name="T14" fmla="*/ 881609 w 1139825"/>
                <a:gd name="T15" fmla="*/ 480898 h 2576625"/>
                <a:gd name="T16" fmla="*/ 538784 w 1139825"/>
                <a:gd name="T17" fmla="*/ 480898 h 2576625"/>
                <a:gd name="T18" fmla="*/ 351807 w 1139825"/>
                <a:gd name="T19" fmla="*/ 667875 h 2576625"/>
                <a:gd name="T20" fmla="*/ 351807 w 1139825"/>
                <a:gd name="T21" fmla="*/ 2576625 h 2576625"/>
                <a:gd name="T22" fmla="*/ 0 w 1139825"/>
                <a:gd name="T23" fmla="*/ 2576625 h 257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2576625">
                  <a:moveTo>
                    <a:pt x="0" y="2576625"/>
                  </a:moveTo>
                  <a:lnTo>
                    <a:pt x="0" y="667875"/>
                  </a:lnTo>
                  <a:cubicBezTo>
                    <a:pt x="0" y="370313"/>
                    <a:pt x="241222" y="129091"/>
                    <a:pt x="538784" y="129091"/>
                  </a:cubicBezTo>
                  <a:lnTo>
                    <a:pt x="881609" y="129091"/>
                  </a:lnTo>
                  <a:lnTo>
                    <a:pt x="881609" y="0"/>
                  </a:lnTo>
                  <a:lnTo>
                    <a:pt x="1139825" y="304994"/>
                  </a:lnTo>
                  <a:lnTo>
                    <a:pt x="881609" y="609989"/>
                  </a:lnTo>
                  <a:lnTo>
                    <a:pt x="881609" y="480898"/>
                  </a:lnTo>
                  <a:lnTo>
                    <a:pt x="538784" y="480898"/>
                  </a:lnTo>
                  <a:cubicBezTo>
                    <a:pt x="435519" y="480898"/>
                    <a:pt x="351807" y="564610"/>
                    <a:pt x="351807" y="667875"/>
                  </a:cubicBezTo>
                  <a:lnTo>
                    <a:pt x="351807" y="2576625"/>
                  </a:lnTo>
                  <a:lnTo>
                    <a:pt x="0" y="2576625"/>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l="4257" r="4089" b="21568"/>
            <a:stretch>
              <a:fillRect/>
            </a:stretch>
          </p:blipFill>
          <p:spPr bwMode="auto">
            <a:xfrm>
              <a:off x="980640" y="2324404"/>
              <a:ext cx="535680" cy="491092"/>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25" name="AutoShape 17"/>
            <p:cNvSpPr>
              <a:spLocks noChangeArrowheads="1"/>
            </p:cNvSpPr>
            <p:nvPr/>
          </p:nvSpPr>
          <p:spPr bwMode="auto">
            <a:xfrm>
              <a:off x="1248480" y="3840884"/>
              <a:ext cx="1687680" cy="486771"/>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26" name="Text Box 18"/>
            <p:cNvSpPr txBox="1">
              <a:spLocks noChangeArrowheads="1"/>
            </p:cNvSpPr>
            <p:nvPr/>
          </p:nvSpPr>
          <p:spPr bwMode="auto">
            <a:xfrm>
              <a:off x="1637281" y="4339176"/>
              <a:ext cx="962599"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Broker</a:t>
              </a:r>
            </a:p>
          </p:txBody>
        </p:sp>
        <p:sp>
          <p:nvSpPr>
            <p:cNvPr id="17427" name="Text Box 19"/>
            <p:cNvSpPr txBox="1">
              <a:spLocks noChangeArrowheads="1"/>
            </p:cNvSpPr>
            <p:nvPr/>
          </p:nvSpPr>
          <p:spPr bwMode="auto">
            <a:xfrm>
              <a:off x="3385440"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28" name="Text Box 20"/>
            <p:cNvSpPr txBox="1">
              <a:spLocks noChangeArrowheads="1"/>
            </p:cNvSpPr>
            <p:nvPr/>
          </p:nvSpPr>
          <p:spPr bwMode="auto">
            <a:xfrm>
              <a:off x="5225760"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29" name="Text Box 21"/>
            <p:cNvSpPr txBox="1">
              <a:spLocks noChangeArrowheads="1"/>
            </p:cNvSpPr>
            <p:nvPr/>
          </p:nvSpPr>
          <p:spPr bwMode="auto">
            <a:xfrm>
              <a:off x="6992641"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30" name="Text Box 22"/>
            <p:cNvSpPr txBox="1">
              <a:spLocks noChangeArrowheads="1"/>
            </p:cNvSpPr>
            <p:nvPr/>
          </p:nvSpPr>
          <p:spPr bwMode="auto">
            <a:xfrm>
              <a:off x="1676160" y="3874007"/>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a:solidFill>
                    <a:srgbClr val="FFFFFF"/>
                  </a:solidFill>
                  <a:cs typeface="Arial" charset="0"/>
                </a:rPr>
                <a:t>RHEL</a:t>
              </a:r>
            </a:p>
          </p:txBody>
        </p:sp>
        <p:sp>
          <p:nvSpPr>
            <p:cNvPr id="17431" name="Text Box 23"/>
            <p:cNvSpPr txBox="1">
              <a:spLocks noChangeArrowheads="1"/>
            </p:cNvSpPr>
            <p:nvPr/>
          </p:nvSpPr>
          <p:spPr bwMode="auto">
            <a:xfrm>
              <a:off x="5817600" y="908736"/>
              <a:ext cx="693646" cy="8378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endParaRPr lang="en-US" sz="1300" dirty="0">
                <a:cs typeface="Arial" charset="0"/>
              </a:endParaRPr>
            </a:p>
            <a:p>
              <a:pPr hangingPunct="1">
                <a:buClrTx/>
                <a:buFontTx/>
                <a:buNone/>
              </a:pPr>
              <a:r>
                <a:rPr lang="en-US" dirty="0">
                  <a:solidFill>
                    <a:srgbClr val="FF0000"/>
                  </a:solidFill>
                  <a:cs typeface="Arial" charset="0"/>
                </a:rPr>
                <a:t>Push</a:t>
              </a:r>
            </a:p>
            <a:p>
              <a:pPr hangingPunct="1">
                <a:buClrTx/>
                <a:buFontTx/>
                <a:buNone/>
              </a:pPr>
              <a:endParaRPr lang="en-US" dirty="0">
                <a:solidFill>
                  <a:srgbClr val="FF0000"/>
                </a:solidFill>
                <a:cs typeface="Arial" charset="0"/>
              </a:endParaRPr>
            </a:p>
          </p:txBody>
        </p:sp>
        <p:grpSp>
          <p:nvGrpSpPr>
            <p:cNvPr id="17432" name="Group 24"/>
            <p:cNvGrpSpPr>
              <a:grpSpLocks/>
            </p:cNvGrpSpPr>
            <p:nvPr/>
          </p:nvGrpSpPr>
          <p:grpSpPr bwMode="auto">
            <a:xfrm>
              <a:off x="4345920" y="3889849"/>
              <a:ext cx="273600" cy="387400"/>
              <a:chOff x="3018" y="2701"/>
              <a:chExt cx="190" cy="269"/>
            </a:xfrm>
          </p:grpSpPr>
          <p:sp>
            <p:nvSpPr>
              <p:cNvPr id="17433" name="Freeform 25"/>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4" name="Freeform 26"/>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5" name="Oval 27"/>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36"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37" name="Group 29"/>
            <p:cNvGrpSpPr>
              <a:grpSpLocks/>
            </p:cNvGrpSpPr>
            <p:nvPr/>
          </p:nvGrpSpPr>
          <p:grpSpPr bwMode="auto">
            <a:xfrm>
              <a:off x="3926881" y="3889849"/>
              <a:ext cx="272160" cy="387400"/>
              <a:chOff x="2727" y="2701"/>
              <a:chExt cx="189" cy="269"/>
            </a:xfrm>
          </p:grpSpPr>
          <p:sp>
            <p:nvSpPr>
              <p:cNvPr id="17438" name="Freeform 30"/>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9" name="Freeform 31"/>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0" name="Oval 32"/>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41"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42" name="Group 34"/>
            <p:cNvGrpSpPr>
              <a:grpSpLocks/>
            </p:cNvGrpSpPr>
            <p:nvPr/>
          </p:nvGrpSpPr>
          <p:grpSpPr bwMode="auto">
            <a:xfrm>
              <a:off x="3506401" y="3889849"/>
              <a:ext cx="273600" cy="387400"/>
              <a:chOff x="2435" y="2701"/>
              <a:chExt cx="190" cy="269"/>
            </a:xfrm>
          </p:grpSpPr>
          <p:sp>
            <p:nvSpPr>
              <p:cNvPr id="17443" name="Freeform 35"/>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4" name="Freeform 36"/>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5" name="Oval 37"/>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46"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47" name="Group 39"/>
            <p:cNvGrpSpPr>
              <a:grpSpLocks/>
            </p:cNvGrpSpPr>
            <p:nvPr/>
          </p:nvGrpSpPr>
          <p:grpSpPr bwMode="auto">
            <a:xfrm>
              <a:off x="3085921" y="3889849"/>
              <a:ext cx="273600" cy="387400"/>
              <a:chOff x="2143" y="2701"/>
              <a:chExt cx="190" cy="269"/>
            </a:xfrm>
          </p:grpSpPr>
          <p:sp>
            <p:nvSpPr>
              <p:cNvPr id="17448" name="Freeform 40"/>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9" name="Freeform 41"/>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50" name="Oval 42"/>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51"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17453" name="AutoShape 45"/>
            <p:cNvSpPr>
              <a:spLocks noChangeArrowheads="1"/>
            </p:cNvSpPr>
            <p:nvPr/>
          </p:nvSpPr>
          <p:spPr bwMode="auto">
            <a:xfrm flipV="1">
              <a:off x="3116160" y="3643583"/>
              <a:ext cx="249120" cy="407563"/>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4" name="Freeform 46"/>
            <p:cNvSpPr>
              <a:spLocks noChangeArrowheads="1"/>
            </p:cNvSpPr>
            <p:nvPr/>
          </p:nvSpPr>
          <p:spPr bwMode="auto">
            <a:xfrm>
              <a:off x="2610721" y="2140065"/>
              <a:ext cx="1147680" cy="1623051"/>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5" name="Freeform 47"/>
            <p:cNvSpPr>
              <a:spLocks noChangeArrowheads="1"/>
            </p:cNvSpPr>
            <p:nvPr/>
          </p:nvSpPr>
          <p:spPr bwMode="auto">
            <a:xfrm>
              <a:off x="2756160" y="2377690"/>
              <a:ext cx="940320" cy="130621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6" name="Oval 48"/>
            <p:cNvSpPr>
              <a:spLocks noChangeArrowheads="1"/>
            </p:cNvSpPr>
            <p:nvPr/>
          </p:nvSpPr>
          <p:spPr bwMode="auto">
            <a:xfrm>
              <a:off x="2725921" y="2258157"/>
              <a:ext cx="433440" cy="433486"/>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7" name="Freeform 49"/>
            <p:cNvSpPr>
              <a:spLocks noChangeArrowheads="1"/>
            </p:cNvSpPr>
            <p:nvPr/>
          </p:nvSpPr>
          <p:spPr bwMode="auto">
            <a:xfrm>
              <a:off x="2881440" y="3267704"/>
              <a:ext cx="747360" cy="34563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8" name="Text Box 50"/>
            <p:cNvSpPr txBox="1">
              <a:spLocks noChangeArrowheads="1"/>
            </p:cNvSpPr>
            <p:nvPr/>
          </p:nvSpPr>
          <p:spPr bwMode="auto">
            <a:xfrm>
              <a:off x="3012480" y="3297947"/>
              <a:ext cx="621492" cy="283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JBoss</a:t>
              </a:r>
            </a:p>
          </p:txBody>
        </p:sp>
        <p:pic>
          <p:nvPicPr>
            <p:cNvPr id="17459"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1920" y="2286961"/>
              <a:ext cx="362880" cy="361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60" name="AutoShape 52"/>
            <p:cNvSpPr>
              <a:spLocks noChangeArrowheads="1"/>
            </p:cNvSpPr>
            <p:nvPr/>
          </p:nvSpPr>
          <p:spPr bwMode="auto">
            <a:xfrm flipV="1">
              <a:off x="4368960" y="3634942"/>
              <a:ext cx="249120" cy="407563"/>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1" name="Freeform 53"/>
            <p:cNvSpPr>
              <a:spLocks noChangeArrowheads="1"/>
            </p:cNvSpPr>
            <p:nvPr/>
          </p:nvSpPr>
          <p:spPr bwMode="auto">
            <a:xfrm>
              <a:off x="3863521" y="2131424"/>
              <a:ext cx="1147680" cy="1623051"/>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2" name="Freeform 54"/>
            <p:cNvSpPr>
              <a:spLocks noChangeArrowheads="1"/>
            </p:cNvSpPr>
            <p:nvPr/>
          </p:nvSpPr>
          <p:spPr bwMode="auto">
            <a:xfrm>
              <a:off x="4008960" y="2369049"/>
              <a:ext cx="940320" cy="130621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3" name="Oval 55"/>
            <p:cNvSpPr>
              <a:spLocks noChangeArrowheads="1"/>
            </p:cNvSpPr>
            <p:nvPr/>
          </p:nvSpPr>
          <p:spPr bwMode="auto">
            <a:xfrm>
              <a:off x="3978721" y="2249516"/>
              <a:ext cx="433440" cy="433486"/>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17464"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20" y="2278320"/>
              <a:ext cx="362880" cy="361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65" name="AutoShape 57"/>
            <p:cNvSpPr>
              <a:spLocks noChangeArrowheads="1"/>
            </p:cNvSpPr>
            <p:nvPr/>
          </p:nvSpPr>
          <p:spPr bwMode="auto">
            <a:xfrm flipH="1" flipV="1">
              <a:off x="3179520" y="2551949"/>
              <a:ext cx="444960" cy="279389"/>
            </a:xfrm>
            <a:prstGeom prst="foldedCorner">
              <a:avLst>
                <a:gd name="adj" fmla="val 16667"/>
              </a:avLst>
            </a:prstGeom>
            <a:solidFill>
              <a:srgbClr val="FFFFFF"/>
            </a:solidFill>
            <a:ln w="936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6" name="Text Box 58"/>
            <p:cNvSpPr txBox="1">
              <a:spLocks noChangeArrowheads="1"/>
            </p:cNvSpPr>
            <p:nvPr/>
          </p:nvSpPr>
          <p:spPr bwMode="auto">
            <a:xfrm>
              <a:off x="3130561" y="2566349"/>
              <a:ext cx="568800" cy="2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solidFill>
                    <a:srgbClr val="FF0000"/>
                  </a:solidFill>
                  <a:cs typeface="Arial" charset="0"/>
                </a:rPr>
                <a:t>Code</a:t>
              </a:r>
            </a:p>
          </p:txBody>
        </p:sp>
        <p:sp>
          <p:nvSpPr>
            <p:cNvPr id="17467" name="AutoShape 59"/>
            <p:cNvSpPr>
              <a:spLocks noChangeArrowheads="1"/>
            </p:cNvSpPr>
            <p:nvPr/>
          </p:nvSpPr>
          <p:spPr bwMode="auto">
            <a:xfrm>
              <a:off x="2957760" y="2884624"/>
              <a:ext cx="692640" cy="336995"/>
            </a:xfrm>
            <a:prstGeom prst="flowChartManualOperation">
              <a:avLst/>
            </a:prstGeom>
            <a:noFill/>
            <a:ln w="936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8" name="Text Box 60"/>
            <p:cNvSpPr txBox="1">
              <a:spLocks noChangeArrowheads="1"/>
            </p:cNvSpPr>
            <p:nvPr/>
          </p:nvSpPr>
          <p:spPr bwMode="auto">
            <a:xfrm>
              <a:off x="3022560" y="2861581"/>
              <a:ext cx="568800" cy="393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000">
                  <a:solidFill>
                    <a:srgbClr val="FF0000"/>
                  </a:solidFill>
                  <a:cs typeface="Arial" charset="0"/>
                </a:rPr>
                <a:t>Git</a:t>
              </a:r>
            </a:p>
            <a:p>
              <a:pPr algn="ctr" hangingPunct="1">
                <a:buClrTx/>
                <a:buFontTx/>
                <a:buNone/>
              </a:pPr>
              <a:r>
                <a:rPr lang="en-US" sz="1000">
                  <a:solidFill>
                    <a:srgbClr val="FF0000"/>
                  </a:solidFill>
                  <a:cs typeface="Arial" charset="0"/>
                </a:rPr>
                <a:t>Repo</a:t>
              </a:r>
            </a:p>
          </p:txBody>
        </p:sp>
        <p:sp>
          <p:nvSpPr>
            <p:cNvPr id="17469" name="Freeform 61"/>
            <p:cNvSpPr>
              <a:spLocks noChangeArrowheads="1"/>
            </p:cNvSpPr>
            <p:nvPr/>
          </p:nvSpPr>
          <p:spPr bwMode="auto">
            <a:xfrm>
              <a:off x="4129920" y="2874542"/>
              <a:ext cx="748800" cy="54005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70" name="Text Box 62"/>
            <p:cNvSpPr txBox="1">
              <a:spLocks noChangeArrowheads="1"/>
            </p:cNvSpPr>
            <p:nvPr/>
          </p:nvSpPr>
          <p:spPr bwMode="auto">
            <a:xfrm>
              <a:off x="4243681" y="2985434"/>
              <a:ext cx="718943" cy="283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MySQL</a:t>
              </a:r>
            </a:p>
          </p:txBody>
        </p:sp>
        <p:sp>
          <p:nvSpPr>
            <p:cNvPr id="17471" name="Line 63"/>
            <p:cNvSpPr>
              <a:spLocks noChangeShapeType="1"/>
            </p:cNvSpPr>
            <p:nvPr/>
          </p:nvSpPr>
          <p:spPr bwMode="auto">
            <a:xfrm>
              <a:off x="3790080" y="3051681"/>
              <a:ext cx="181440" cy="1440"/>
            </a:xfrm>
            <a:prstGeom prst="line">
              <a:avLst/>
            </a:prstGeom>
            <a:noFill/>
            <a:ln w="3816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pic>
        <p:nvPicPr>
          <p:cNvPr id="67" name="Picture 66" descr="C:\Documents and Settings\Mimmo\Desktop\Vintage Slides\Main\Main\Assets\ribbon_dark.png"/>
          <p:cNvPicPr>
            <a:picLocks noChangeAspect="1" noChangeArrowheads="1"/>
          </p:cNvPicPr>
          <p:nvPr/>
        </p:nvPicPr>
        <p:blipFill>
          <a:blip r:embed="rId7"/>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68"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WORKFLOW</a:t>
            </a:r>
            <a:endParaRPr lang="it-IT" sz="1700" b="1" dirty="0">
              <a:solidFill>
                <a:srgbClr val="FFFFFF"/>
              </a:solidFill>
              <a:latin typeface="Helvetica Neue"/>
              <a:cs typeface="Helvetica Neue"/>
            </a:endParaRPr>
          </a:p>
        </p:txBody>
      </p:sp>
    </p:spTree>
    <p:extLst>
      <p:ext uri="{BB962C8B-B14F-4D97-AF65-F5344CB8AC3E}">
        <p14:creationId xmlns:p14="http://schemas.microsoft.com/office/powerpoint/2010/main" val="34858632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4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SCALING</a:t>
            </a:r>
            <a:endParaRPr lang="it-IT" sz="1700" b="1" dirty="0">
              <a:solidFill>
                <a:srgbClr val="FFFFFF"/>
              </a:solidFill>
              <a:latin typeface="Helvetica Neue"/>
              <a:cs typeface="Helvetica Neue"/>
            </a:endParaRPr>
          </a:p>
        </p:txBody>
      </p:sp>
      <p:grpSp>
        <p:nvGrpSpPr>
          <p:cNvPr id="146" name="Group 19"/>
          <p:cNvGrpSpPr>
            <a:grpSpLocks/>
          </p:cNvGrpSpPr>
          <p:nvPr/>
        </p:nvGrpSpPr>
        <p:grpSpPr bwMode="auto">
          <a:xfrm rot="5400000">
            <a:off x="4267917" y="2471006"/>
            <a:ext cx="489568" cy="969222"/>
            <a:chOff x="2773" y="1855"/>
            <a:chExt cx="184" cy="476"/>
          </a:xfrm>
        </p:grpSpPr>
        <p:sp>
          <p:nvSpPr>
            <p:cNvPr id="147" name="Line 20"/>
            <p:cNvSpPr>
              <a:spLocks noChangeShapeType="1"/>
            </p:cNvSpPr>
            <p:nvPr/>
          </p:nvSpPr>
          <p:spPr bwMode="auto">
            <a:xfrm flipV="1">
              <a:off x="2773" y="1854"/>
              <a:ext cx="173" cy="148"/>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8" name="Line 21"/>
            <p:cNvSpPr>
              <a:spLocks noChangeShapeType="1"/>
            </p:cNvSpPr>
            <p:nvPr/>
          </p:nvSpPr>
          <p:spPr bwMode="auto">
            <a:xfrm flipV="1">
              <a:off x="2773" y="2094"/>
              <a:ext cx="184" cy="4"/>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9" name="Line 22"/>
            <p:cNvSpPr>
              <a:spLocks noChangeShapeType="1"/>
            </p:cNvSpPr>
            <p:nvPr/>
          </p:nvSpPr>
          <p:spPr bwMode="auto">
            <a:xfrm>
              <a:off x="2773" y="2185"/>
              <a:ext cx="173" cy="146"/>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50" name="Group 23"/>
          <p:cNvGrpSpPr>
            <a:grpSpLocks/>
          </p:cNvGrpSpPr>
          <p:nvPr/>
        </p:nvGrpSpPr>
        <p:grpSpPr bwMode="auto">
          <a:xfrm rot="5400000">
            <a:off x="4359476" y="4355288"/>
            <a:ext cx="264960" cy="685512"/>
            <a:chOff x="3987" y="1855"/>
            <a:chExt cx="184" cy="476"/>
          </a:xfrm>
        </p:grpSpPr>
        <p:sp>
          <p:nvSpPr>
            <p:cNvPr id="151" name="Line 24"/>
            <p:cNvSpPr>
              <a:spLocks noChangeShapeType="1"/>
            </p:cNvSpPr>
            <p:nvPr/>
          </p:nvSpPr>
          <p:spPr bwMode="auto">
            <a:xfrm flipH="1" flipV="1">
              <a:off x="3997" y="1854"/>
              <a:ext cx="175" cy="148"/>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2" name="Line 25"/>
            <p:cNvSpPr>
              <a:spLocks noChangeShapeType="1"/>
            </p:cNvSpPr>
            <p:nvPr/>
          </p:nvSpPr>
          <p:spPr bwMode="auto">
            <a:xfrm flipH="1" flipV="1">
              <a:off x="3986" y="2094"/>
              <a:ext cx="186" cy="4"/>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3" name="Line 26"/>
            <p:cNvSpPr>
              <a:spLocks noChangeShapeType="1"/>
            </p:cNvSpPr>
            <p:nvPr/>
          </p:nvSpPr>
          <p:spPr bwMode="auto">
            <a:xfrm flipH="1">
              <a:off x="3997" y="2185"/>
              <a:ext cx="175" cy="146"/>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54" name="Text Box 33"/>
          <p:cNvSpPr txBox="1">
            <a:spLocks noChangeArrowheads="1"/>
          </p:cNvSpPr>
          <p:nvPr/>
        </p:nvSpPr>
        <p:spPr bwMode="auto">
          <a:xfrm>
            <a:off x="1703518" y="5082577"/>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dirty="0">
                <a:solidFill>
                  <a:srgbClr val="FFFFFF"/>
                </a:solidFill>
                <a:cs typeface="Arial" charset="0"/>
              </a:rPr>
              <a:t>RHEL</a:t>
            </a:r>
          </a:p>
        </p:txBody>
      </p:sp>
      <p:grpSp>
        <p:nvGrpSpPr>
          <p:cNvPr id="155" name="Group 154"/>
          <p:cNvGrpSpPr/>
          <p:nvPr/>
        </p:nvGrpSpPr>
        <p:grpSpPr>
          <a:xfrm>
            <a:off x="3868206" y="1291593"/>
            <a:ext cx="1146240" cy="1352302"/>
            <a:chOff x="2738882" y="3204660"/>
            <a:chExt cx="1146240" cy="1352302"/>
          </a:xfrm>
        </p:grpSpPr>
        <p:grpSp>
          <p:nvGrpSpPr>
            <p:cNvPr id="156" name="Group 34"/>
            <p:cNvGrpSpPr>
              <a:grpSpLocks/>
            </p:cNvGrpSpPr>
            <p:nvPr/>
          </p:nvGrpSpPr>
          <p:grpSpPr bwMode="auto">
            <a:xfrm>
              <a:off x="2738882" y="3204660"/>
              <a:ext cx="1146240" cy="1352302"/>
              <a:chOff x="1919" y="1494"/>
              <a:chExt cx="796" cy="939"/>
            </a:xfrm>
          </p:grpSpPr>
          <p:grpSp>
            <p:nvGrpSpPr>
              <p:cNvPr id="158" name="Group 35"/>
              <p:cNvGrpSpPr>
                <a:grpSpLocks/>
              </p:cNvGrpSpPr>
              <p:nvPr/>
            </p:nvGrpSpPr>
            <p:grpSpPr bwMode="auto">
              <a:xfrm>
                <a:off x="1919" y="1494"/>
                <a:ext cx="796" cy="939"/>
                <a:chOff x="1919" y="1494"/>
                <a:chExt cx="796" cy="939"/>
              </a:xfrm>
            </p:grpSpPr>
            <p:sp>
              <p:nvSpPr>
                <p:cNvPr id="161" name="Freeform 36"/>
                <p:cNvSpPr>
                  <a:spLocks noChangeArrowheads="1"/>
                </p:cNvSpPr>
                <p:nvPr/>
              </p:nvSpPr>
              <p:spPr bwMode="auto">
                <a:xfrm>
                  <a:off x="1919" y="1494"/>
                  <a:ext cx="796" cy="9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37"/>
                <p:cNvSpPr>
                  <a:spLocks noChangeArrowheads="1"/>
                </p:cNvSpPr>
                <p:nvPr/>
              </p:nvSpPr>
              <p:spPr bwMode="auto">
                <a:xfrm>
                  <a:off x="2038" y="1662"/>
                  <a:ext cx="652" cy="71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Oval 38"/>
                <p:cNvSpPr>
                  <a:spLocks noChangeArrowheads="1"/>
                </p:cNvSpPr>
                <p:nvPr/>
              </p:nvSpPr>
              <p:spPr bwMode="auto">
                <a:xfrm>
                  <a:off x="1999" y="1576"/>
                  <a:ext cx="300" cy="300"/>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59" name="Freeform 39"/>
              <p:cNvSpPr>
                <a:spLocks noChangeArrowheads="1"/>
              </p:cNvSpPr>
              <p:nvPr/>
            </p:nvSpPr>
            <p:spPr bwMode="auto">
              <a:xfrm>
                <a:off x="2089" y="1920"/>
                <a:ext cx="564"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Text Box 40"/>
              <p:cNvSpPr txBox="1">
                <a:spLocks noChangeArrowheads="1"/>
              </p:cNvSpPr>
              <p:nvPr/>
            </p:nvSpPr>
            <p:spPr bwMode="auto">
              <a:xfrm>
                <a:off x="2157" y="1920"/>
                <a:ext cx="547"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solidFill>
                      <a:srgbClr val="FF0000"/>
                    </a:solidFill>
                    <a:cs typeface="Arial" charset="0"/>
                  </a:rPr>
                  <a:t>HA-Proxy</a:t>
                </a:r>
              </a:p>
            </p:txBody>
          </p:sp>
        </p:grpSp>
        <p:pic>
          <p:nvPicPr>
            <p:cNvPr id="157"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842" y="3363074"/>
              <a:ext cx="362880"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64" name="Group 163"/>
          <p:cNvGrpSpPr/>
          <p:nvPr/>
        </p:nvGrpSpPr>
        <p:grpSpPr>
          <a:xfrm>
            <a:off x="3924930" y="4881953"/>
            <a:ext cx="1146240" cy="1621610"/>
            <a:chOff x="7398173" y="2880624"/>
            <a:chExt cx="1146240" cy="1621610"/>
          </a:xfrm>
        </p:grpSpPr>
        <p:grpSp>
          <p:nvGrpSpPr>
            <p:cNvPr id="165" name="Group 41"/>
            <p:cNvGrpSpPr>
              <a:grpSpLocks/>
            </p:cNvGrpSpPr>
            <p:nvPr/>
          </p:nvGrpSpPr>
          <p:grpSpPr bwMode="auto">
            <a:xfrm>
              <a:off x="7398173" y="2880624"/>
              <a:ext cx="1146240" cy="1621610"/>
              <a:chOff x="4145" y="1494"/>
              <a:chExt cx="796" cy="1126"/>
            </a:xfrm>
          </p:grpSpPr>
          <p:grpSp>
            <p:nvGrpSpPr>
              <p:cNvPr id="167" name="Group 42"/>
              <p:cNvGrpSpPr>
                <a:grpSpLocks/>
              </p:cNvGrpSpPr>
              <p:nvPr/>
            </p:nvGrpSpPr>
            <p:grpSpPr bwMode="auto">
              <a:xfrm>
                <a:off x="4145" y="1494"/>
                <a:ext cx="796" cy="1126"/>
                <a:chOff x="4145" y="1494"/>
                <a:chExt cx="796" cy="1126"/>
              </a:xfrm>
            </p:grpSpPr>
            <p:sp>
              <p:nvSpPr>
                <p:cNvPr id="170" name="Freeform 43"/>
                <p:cNvSpPr>
                  <a:spLocks noChangeArrowheads="1"/>
                </p:cNvSpPr>
                <p:nvPr/>
              </p:nvSpPr>
              <p:spPr bwMode="auto">
                <a:xfrm>
                  <a:off x="4145" y="1494"/>
                  <a:ext cx="796" cy="112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44"/>
                <p:cNvSpPr>
                  <a:spLocks noChangeArrowheads="1"/>
                </p:cNvSpPr>
                <p:nvPr/>
              </p:nvSpPr>
              <p:spPr bwMode="auto">
                <a:xfrm>
                  <a:off x="4246" y="1658"/>
                  <a:ext cx="652" cy="90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Oval 45"/>
                <p:cNvSpPr>
                  <a:spLocks noChangeArrowheads="1"/>
                </p:cNvSpPr>
                <p:nvPr/>
              </p:nvSpPr>
              <p:spPr bwMode="auto">
                <a:xfrm>
                  <a:off x="4225" y="1576"/>
                  <a:ext cx="300" cy="300"/>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8" name="Freeform 46"/>
              <p:cNvSpPr>
                <a:spLocks noChangeArrowheads="1"/>
              </p:cNvSpPr>
              <p:nvPr/>
            </p:nvSpPr>
            <p:spPr bwMode="auto">
              <a:xfrm>
                <a:off x="4329" y="2023"/>
                <a:ext cx="519"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Text Box 47"/>
              <p:cNvSpPr txBox="1">
                <a:spLocks noChangeArrowheads="1"/>
              </p:cNvSpPr>
              <p:nvPr/>
            </p:nvSpPr>
            <p:spPr bwMode="auto">
              <a:xfrm>
                <a:off x="4408" y="2050"/>
                <a:ext cx="511"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MySQL</a:t>
                </a:r>
              </a:p>
            </p:txBody>
          </p:sp>
        </p:grpSp>
        <p:pic>
          <p:nvPicPr>
            <p:cNvPr id="166" name="Picture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35" y="3031854"/>
              <a:ext cx="362880"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3" name="Group 172"/>
          <p:cNvGrpSpPr/>
          <p:nvPr/>
        </p:nvGrpSpPr>
        <p:grpSpPr>
          <a:xfrm>
            <a:off x="3040775" y="3106811"/>
            <a:ext cx="927360" cy="1313418"/>
            <a:chOff x="2053442" y="3498448"/>
            <a:chExt cx="927360" cy="1313418"/>
          </a:xfrm>
        </p:grpSpPr>
        <p:grpSp>
          <p:nvGrpSpPr>
            <p:cNvPr id="174" name="Group 69"/>
            <p:cNvGrpSpPr>
              <a:grpSpLocks/>
            </p:cNvGrpSpPr>
            <p:nvPr/>
          </p:nvGrpSpPr>
          <p:grpSpPr bwMode="auto">
            <a:xfrm>
              <a:off x="2053442" y="3498448"/>
              <a:ext cx="927360" cy="1313418"/>
              <a:chOff x="3243" y="1689"/>
              <a:chExt cx="644" cy="912"/>
            </a:xfrm>
          </p:grpSpPr>
          <p:grpSp>
            <p:nvGrpSpPr>
              <p:cNvPr id="176" name="Group 70"/>
              <p:cNvGrpSpPr>
                <a:grpSpLocks/>
              </p:cNvGrpSpPr>
              <p:nvPr/>
            </p:nvGrpSpPr>
            <p:grpSpPr bwMode="auto">
              <a:xfrm>
                <a:off x="3243" y="1689"/>
                <a:ext cx="644" cy="912"/>
                <a:chOff x="3243" y="1689"/>
                <a:chExt cx="644" cy="912"/>
              </a:xfrm>
            </p:grpSpPr>
            <p:sp>
              <p:nvSpPr>
                <p:cNvPr id="181"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77"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179"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75"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84" name="Group 183"/>
          <p:cNvGrpSpPr/>
          <p:nvPr/>
        </p:nvGrpSpPr>
        <p:grpSpPr>
          <a:xfrm>
            <a:off x="4009592" y="3103715"/>
            <a:ext cx="927360" cy="1313418"/>
            <a:chOff x="2053442" y="3498448"/>
            <a:chExt cx="927360" cy="1313418"/>
          </a:xfrm>
        </p:grpSpPr>
        <p:grpSp>
          <p:nvGrpSpPr>
            <p:cNvPr id="185" name="Group 69"/>
            <p:cNvGrpSpPr>
              <a:grpSpLocks/>
            </p:cNvGrpSpPr>
            <p:nvPr/>
          </p:nvGrpSpPr>
          <p:grpSpPr bwMode="auto">
            <a:xfrm>
              <a:off x="2053442" y="3498448"/>
              <a:ext cx="927360" cy="1313418"/>
              <a:chOff x="3243" y="1689"/>
              <a:chExt cx="644" cy="912"/>
            </a:xfrm>
          </p:grpSpPr>
          <p:grpSp>
            <p:nvGrpSpPr>
              <p:cNvPr id="187" name="Group 70"/>
              <p:cNvGrpSpPr>
                <a:grpSpLocks/>
              </p:cNvGrpSpPr>
              <p:nvPr/>
            </p:nvGrpSpPr>
            <p:grpSpPr bwMode="auto">
              <a:xfrm>
                <a:off x="3243" y="1689"/>
                <a:ext cx="644" cy="912"/>
                <a:chOff x="3243" y="1689"/>
                <a:chExt cx="644" cy="912"/>
              </a:xfrm>
            </p:grpSpPr>
            <p:sp>
              <p:nvSpPr>
                <p:cNvPr id="192"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8"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190"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86"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95" name="Group 194"/>
          <p:cNvGrpSpPr/>
          <p:nvPr/>
        </p:nvGrpSpPr>
        <p:grpSpPr>
          <a:xfrm>
            <a:off x="4946351" y="3129853"/>
            <a:ext cx="927360" cy="1313418"/>
            <a:chOff x="2053442" y="3498448"/>
            <a:chExt cx="927360" cy="1313418"/>
          </a:xfrm>
        </p:grpSpPr>
        <p:grpSp>
          <p:nvGrpSpPr>
            <p:cNvPr id="196" name="Group 69"/>
            <p:cNvGrpSpPr>
              <a:grpSpLocks/>
            </p:cNvGrpSpPr>
            <p:nvPr/>
          </p:nvGrpSpPr>
          <p:grpSpPr bwMode="auto">
            <a:xfrm>
              <a:off x="2053442" y="3498448"/>
              <a:ext cx="927360" cy="1313418"/>
              <a:chOff x="3243" y="1689"/>
              <a:chExt cx="644" cy="912"/>
            </a:xfrm>
          </p:grpSpPr>
          <p:grpSp>
            <p:nvGrpSpPr>
              <p:cNvPr id="198" name="Group 70"/>
              <p:cNvGrpSpPr>
                <a:grpSpLocks/>
              </p:cNvGrpSpPr>
              <p:nvPr/>
            </p:nvGrpSpPr>
            <p:grpSpPr bwMode="auto">
              <a:xfrm>
                <a:off x="3243" y="1689"/>
                <a:ext cx="644" cy="912"/>
                <a:chOff x="3243" y="1689"/>
                <a:chExt cx="644" cy="912"/>
              </a:xfrm>
            </p:grpSpPr>
            <p:sp>
              <p:nvSpPr>
                <p:cNvPr id="203"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99"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201"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97"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206" name="Rounded Rectangle 205"/>
          <p:cNvSpPr/>
          <p:nvPr/>
        </p:nvSpPr>
        <p:spPr>
          <a:xfrm>
            <a:off x="2440900" y="2998680"/>
            <a:ext cx="3932869" cy="158128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Rounded Rectangle 206"/>
          <p:cNvSpPr/>
          <p:nvPr/>
        </p:nvSpPr>
        <p:spPr>
          <a:xfrm>
            <a:off x="2440900" y="4831964"/>
            <a:ext cx="3932869" cy="175067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Rounded Rectangle 207"/>
          <p:cNvSpPr/>
          <p:nvPr/>
        </p:nvSpPr>
        <p:spPr>
          <a:xfrm>
            <a:off x="2437792" y="1292215"/>
            <a:ext cx="3932869" cy="14375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1724008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COMMUNICATION</a:t>
              </a:r>
              <a:endParaRPr lang="it-IT" b="1" dirty="0"/>
            </a:p>
          </p:txBody>
        </p:sp>
      </p:grpSp>
      <p:sp>
        <p:nvSpPr>
          <p:cNvPr id="5" name="TextBox 4"/>
          <p:cNvSpPr txBox="1"/>
          <p:nvPr/>
        </p:nvSpPr>
        <p:spPr>
          <a:xfrm>
            <a:off x="1351064" y="1383143"/>
            <a:ext cx="7045518" cy="793525"/>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dirty="0">
                <a:ea typeface="ＭＳ Ｐゴシック" charset="0"/>
                <a:cs typeface="ＭＳ Ｐゴシック" charset="0"/>
              </a:rPr>
              <a:t> </a:t>
            </a:r>
            <a:r>
              <a:rPr lang="en-GB" dirty="0" smtClean="0">
                <a:ea typeface="ＭＳ Ｐゴシック" charset="0"/>
                <a:cs typeface="ＭＳ Ｐゴシック" charset="0"/>
              </a:rPr>
              <a:t>Communication from external clients occurs through the REST API</a:t>
            </a:r>
          </a:p>
          <a:p>
            <a:pPr hangingPunct="0">
              <a:lnSpc>
                <a:spcPct val="93000"/>
              </a:lnSpc>
              <a:spcAft>
                <a:spcPts val="1425"/>
              </a:spcAft>
              <a:buClr>
                <a:srgbClr val="000000"/>
              </a:buClr>
              <a:buSzPct val="100000"/>
              <a:defRPr/>
            </a:pPr>
            <a:r>
              <a:rPr lang="en-GB" dirty="0">
                <a:ea typeface="ＭＳ Ｐゴシック" charset="0"/>
                <a:cs typeface="ＭＳ Ｐゴシック" charset="0"/>
              </a:rPr>
              <a:t> </a:t>
            </a:r>
            <a:r>
              <a:rPr lang="en-GB" dirty="0" smtClean="0">
                <a:ea typeface="ＭＳ Ｐゴシック" charset="0"/>
                <a:cs typeface="ＭＳ Ｐゴシック" charset="0"/>
              </a:rPr>
              <a:t>The Broker then communicates through the messaging service to nodes</a:t>
            </a:r>
            <a:endParaRPr lang="en-GB" dirty="0">
              <a:ea typeface="ＭＳ Ｐゴシック" charset="0"/>
              <a:cs typeface="ＭＳ Ｐゴシック" charset="0"/>
            </a:endParaRPr>
          </a:p>
        </p:txBody>
      </p:sp>
      <p:pic>
        <p:nvPicPr>
          <p:cNvPr id="6" name="Picture 5" descr="co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64" y="2478626"/>
            <a:ext cx="6735504" cy="3693814"/>
          </a:xfrm>
          <a:prstGeom prst="rect">
            <a:avLst/>
          </a:prstGeom>
        </p:spPr>
      </p:pic>
    </p:spTree>
    <p:extLst>
      <p:ext uri="{BB962C8B-B14F-4D97-AF65-F5344CB8AC3E}">
        <p14:creationId xmlns:p14="http://schemas.microsoft.com/office/powerpoint/2010/main" val="40656070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HTTP FLOW</a:t>
              </a:r>
              <a:endParaRPr lang="it-IT" b="1" dirty="0"/>
            </a:p>
          </p:txBody>
        </p:sp>
      </p:grpSp>
      <p:sp>
        <p:nvSpPr>
          <p:cNvPr id="5" name="TextBox 4"/>
          <p:cNvSpPr txBox="1"/>
          <p:nvPr/>
        </p:nvSpPr>
        <p:spPr>
          <a:xfrm>
            <a:off x="1351064" y="1383143"/>
            <a:ext cx="184666" cy="353174"/>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dirty="0">
                <a:ea typeface="ＭＳ Ｐゴシック" charset="0"/>
                <a:cs typeface="ＭＳ Ｐゴシック" charset="0"/>
              </a:rPr>
              <a:t> </a:t>
            </a:r>
          </a:p>
        </p:txBody>
      </p:sp>
      <p:pic>
        <p:nvPicPr>
          <p:cNvPr id="7" name="Picture 6" descr="GearNetworking-1-v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1736317"/>
            <a:ext cx="8128000" cy="4216400"/>
          </a:xfrm>
          <a:prstGeom prst="rect">
            <a:avLst/>
          </a:prstGeom>
        </p:spPr>
      </p:pic>
    </p:spTree>
    <p:extLst>
      <p:ext uri="{BB962C8B-B14F-4D97-AF65-F5344CB8AC3E}">
        <p14:creationId xmlns:p14="http://schemas.microsoft.com/office/powerpoint/2010/main" val="40116940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COMPLETE PICTURE</a:t>
              </a:r>
              <a:endParaRPr lang="it-IT" b="1" dirty="0"/>
            </a:p>
          </p:txBody>
        </p:sp>
      </p:grpSp>
      <p:pic>
        <p:nvPicPr>
          <p:cNvPr id="6" name="Picture 5" descr="completepi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63" y="1169986"/>
            <a:ext cx="7317689" cy="5543704"/>
          </a:xfrm>
          <a:prstGeom prst="rect">
            <a:avLst/>
          </a:prstGeom>
        </p:spPr>
      </p:pic>
    </p:spTree>
    <p:extLst>
      <p:ext uri="{BB962C8B-B14F-4D97-AF65-F5344CB8AC3E}">
        <p14:creationId xmlns:p14="http://schemas.microsoft.com/office/powerpoint/2010/main" val="2174224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IS MICIAH?</a:t>
            </a:r>
            <a:endParaRPr lang="it-IT" b="1" dirty="0"/>
          </a:p>
        </p:txBody>
      </p:sp>
      <p:sp>
        <p:nvSpPr>
          <p:cNvPr id="4" name="TextBox 3"/>
          <p:cNvSpPr txBox="1"/>
          <p:nvPr/>
        </p:nvSpPr>
        <p:spPr>
          <a:xfrm>
            <a:off x="983576" y="1675319"/>
            <a:ext cx="5929828" cy="1892826"/>
          </a:xfrm>
          <a:prstGeom prst="rect">
            <a:avLst/>
          </a:prstGeom>
          <a:noFill/>
        </p:spPr>
        <p:txBody>
          <a:bodyPr wrap="none" rtlCol="0">
            <a:spAutoFit/>
          </a:bodyPr>
          <a:lstStyle/>
          <a:p>
            <a:pPr marL="285750" indent="-285750">
              <a:buFont typeface="Arial"/>
              <a:buChar char="•"/>
            </a:pPr>
            <a:r>
              <a:rPr lang="en-US" sz="2300" dirty="0" err="1" smtClean="0"/>
              <a:t>Miciah</a:t>
            </a:r>
            <a:r>
              <a:rPr lang="en-US" sz="2300" dirty="0" smtClean="0"/>
              <a:t> Masters</a:t>
            </a:r>
            <a:endParaRPr lang="en-US" sz="2300" dirty="0"/>
          </a:p>
          <a:p>
            <a:pPr marL="285750" indent="-285750">
              <a:buFont typeface="Arial"/>
              <a:buChar char="•"/>
            </a:pPr>
            <a:r>
              <a:rPr lang="en-US" sz="2300" dirty="0"/>
              <a:t>Software Engineer, OpenShift Enterprise</a:t>
            </a:r>
          </a:p>
          <a:p>
            <a:pPr marL="285750" indent="-285750">
              <a:buFont typeface="Arial"/>
              <a:buChar char="•"/>
            </a:pPr>
            <a:r>
              <a:rPr lang="en-US" sz="2300" dirty="0"/>
              <a:t>Started at Red Hat in July 2012</a:t>
            </a:r>
          </a:p>
          <a:p>
            <a:pPr marL="285750" indent="-285750">
              <a:buFont typeface="Arial"/>
              <a:buChar char="•"/>
            </a:pPr>
            <a:r>
              <a:rPr lang="en-US" sz="2400" dirty="0"/>
              <a:t>C / shell / GNU/Linux system administration</a:t>
            </a:r>
          </a:p>
          <a:p>
            <a:pPr marL="285750" indent="-285750">
              <a:buFont typeface="Arial"/>
              <a:buChar char="•"/>
            </a:pPr>
            <a:r>
              <a:rPr lang="en-US" sz="2400" dirty="0"/>
              <a:t>Open source project</a:t>
            </a:r>
            <a:endParaRPr lang="en-US" sz="2300" dirty="0"/>
          </a:p>
        </p:txBody>
      </p:sp>
      <p:pic>
        <p:nvPicPr>
          <p:cNvPr id="5" name="Picture 4" descr="mast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006" y="5245006"/>
            <a:ext cx="1612994" cy="1612994"/>
          </a:xfrm>
          <a:prstGeom prst="rect">
            <a:avLst/>
          </a:prstGeom>
        </p:spPr>
      </p:pic>
    </p:spTree>
    <p:extLst>
      <p:ext uri="{BB962C8B-B14F-4D97-AF65-F5344CB8AC3E}">
        <p14:creationId xmlns:p14="http://schemas.microsoft.com/office/powerpoint/2010/main" val="20541191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14348" y="1401837"/>
            <a:ext cx="7864502" cy="4384675"/>
          </a:xfrm>
          <a:prstGeom prst="rect">
            <a:avLst/>
          </a:prstGeom>
          <a:ln/>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Broker – Management host, orchestration of Nodes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Node – Compute host containing Gears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Gear – Allocation of fixed memory, compute, and storage resources for running applications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Cartridge – A technology/framework (PHP, Perl, Java, MySQL, etc.) to build applications</a:t>
            </a:r>
          </a:p>
          <a:p>
            <a:pPr marL="457200" indent="-455613">
              <a:lnSpc>
                <a:spcPct val="150000"/>
              </a:lnSpc>
              <a:spcAft>
                <a:spcPct val="0"/>
              </a:spcAft>
              <a:buFont typeface="Arial" charset="0"/>
              <a:buChar char="•"/>
              <a:tabLst>
                <a:tab pos="457200"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Lst>
            </a:pPr>
            <a:r>
              <a:rPr lang="en-US" sz="2400" dirty="0" smtClean="0">
                <a:cs typeface="Arial Unicode MS" charset="0"/>
              </a:rPr>
              <a:t>Client Tools – CLI, Eclipse, Web Console for creating and managing applications</a:t>
            </a:r>
            <a:endParaRPr lang="en-US" sz="2400" dirty="0">
              <a:cs typeface="Arial Unicode MS" charset="0"/>
            </a:endParaRPr>
          </a:p>
        </p:txBody>
      </p:sp>
      <p:grpSp>
        <p:nvGrpSpPr>
          <p:cNvPr id="4" name="Group 3"/>
          <p:cNvGrpSpPr/>
          <p:nvPr/>
        </p:nvGrpSpPr>
        <p:grpSpPr>
          <a:xfrm>
            <a:off x="714348" y="510870"/>
            <a:ext cx="7715304" cy="659116"/>
            <a:chOff x="714348" y="599685"/>
            <a:chExt cx="7715304" cy="659116"/>
          </a:xfrm>
        </p:grpSpPr>
        <p:pic>
          <p:nvPicPr>
            <p:cNvPr id="5" name="Picture 4"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6"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KEY TERMS</a:t>
              </a:r>
              <a:endParaRPr lang="it-IT" b="1" dirty="0"/>
            </a:p>
          </p:txBody>
        </p:sp>
      </p:grpSp>
      <p:pic>
        <p:nvPicPr>
          <p:cNvPr id="8" name="Picture 7" descr="key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398" y="5512826"/>
            <a:ext cx="895602" cy="1345174"/>
          </a:xfrm>
          <a:prstGeom prst="rect">
            <a:avLst/>
          </a:prstGeom>
        </p:spPr>
      </p:pic>
    </p:spTree>
    <p:extLst>
      <p:ext uri="{BB962C8B-B14F-4D97-AF65-F5344CB8AC3E}">
        <p14:creationId xmlns:p14="http://schemas.microsoft.com/office/powerpoint/2010/main" val="23838715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a:t>
              </a:r>
              <a:endParaRPr lang="it-IT" b="1" dirty="0"/>
            </a:p>
          </p:txBody>
        </p:sp>
      </p:grpSp>
      <p:sp>
        <p:nvSpPr>
          <p:cNvPr id="5" name="TextBox 4"/>
          <p:cNvSpPr txBox="1"/>
          <p:nvPr/>
        </p:nvSpPr>
        <p:spPr>
          <a:xfrm>
            <a:off x="1351064" y="1827219"/>
            <a:ext cx="3724096"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Read the overview chapter </a:t>
            </a:r>
          </a:p>
        </p:txBody>
      </p:sp>
      <p:pic>
        <p:nvPicPr>
          <p:cNvPr id="6" name="Picture 5" descr="lab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856" y="4591241"/>
            <a:ext cx="3478403" cy="2266759"/>
          </a:xfrm>
          <a:prstGeom prst="rect">
            <a:avLst/>
          </a:prstGeom>
        </p:spPr>
      </p:pic>
    </p:spTree>
    <p:extLst>
      <p:ext uri="{BB962C8B-B14F-4D97-AF65-F5344CB8AC3E}">
        <p14:creationId xmlns:p14="http://schemas.microsoft.com/office/powerpoint/2010/main" val="33901712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35547"/>
            <a:ext cx="995357" cy="850463"/>
          </a:xfrm>
          <a:prstGeom prst="rect">
            <a:avLst/>
          </a:prstGeom>
        </p:spPr>
      </p:pic>
    </p:spTree>
    <p:extLst>
      <p:ext uri="{BB962C8B-B14F-4D97-AF65-F5344CB8AC3E}">
        <p14:creationId xmlns:p14="http://schemas.microsoft.com/office/powerpoint/2010/main" val="345617407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a:t>
              </a:r>
              <a:endParaRPr lang="it-IT" b="1" dirty="0"/>
            </a:p>
          </p:txBody>
        </p:sp>
      </p:grpSp>
      <p:sp>
        <p:nvSpPr>
          <p:cNvPr id="5" name="TextBox 4"/>
          <p:cNvSpPr txBox="1"/>
          <p:nvPr/>
        </p:nvSpPr>
        <p:spPr>
          <a:xfrm>
            <a:off x="1351064" y="1827219"/>
            <a:ext cx="3647152"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t>
            </a:r>
            <a:r>
              <a:rPr lang="en-GB" sz="2400" dirty="0" smtClean="0">
                <a:ea typeface="ＭＳ Ｐゴシック" charset="0"/>
                <a:cs typeface="ＭＳ Ｐゴシック" charset="0"/>
              </a:rPr>
              <a:t>Subscription Management</a:t>
            </a:r>
            <a:endParaRPr lang="en-GB" sz="2400" dirty="0">
              <a:ea typeface="ＭＳ Ｐゴシック" charset="0"/>
              <a:cs typeface="ＭＳ Ｐゴシック" charset="0"/>
            </a:endParaRPr>
          </a:p>
        </p:txBody>
      </p:sp>
      <p:pic>
        <p:nvPicPr>
          <p:cNvPr id="7" name="Picture 6" descr="registr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737" y="5751002"/>
            <a:ext cx="2339263" cy="1044314"/>
          </a:xfrm>
          <a:prstGeom prst="rect">
            <a:avLst/>
          </a:prstGeom>
        </p:spPr>
      </p:pic>
    </p:spTree>
    <p:extLst>
      <p:ext uri="{BB962C8B-B14F-4D97-AF65-F5344CB8AC3E}">
        <p14:creationId xmlns:p14="http://schemas.microsoft.com/office/powerpoint/2010/main" val="33714261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89045529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a:t>3</a:t>
              </a:r>
              <a:endParaRPr lang="it-IT" b="1" dirty="0"/>
            </a:p>
          </p:txBody>
        </p:sp>
      </p:grpSp>
      <p:sp>
        <p:nvSpPr>
          <p:cNvPr id="5" name="TextBox 4"/>
          <p:cNvSpPr txBox="1"/>
          <p:nvPr/>
        </p:nvSpPr>
        <p:spPr>
          <a:xfrm>
            <a:off x="1351064" y="1827219"/>
            <a:ext cx="4070345"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t>
            </a:r>
            <a:r>
              <a:rPr lang="en-GB" sz="2400" dirty="0" smtClean="0">
                <a:ea typeface="ＭＳ Ｐゴシック" charset="0"/>
                <a:cs typeface="ＭＳ Ｐゴシック" charset="0"/>
              </a:rPr>
              <a:t>Installation using </a:t>
            </a:r>
            <a:r>
              <a:rPr lang="en-GB" sz="2400" dirty="0" err="1" smtClean="0">
                <a:ea typeface="ＭＳ Ｐゴシック" charset="0"/>
                <a:cs typeface="ＭＳ Ｐゴシック" charset="0"/>
              </a:rPr>
              <a:t>openshift.sh</a:t>
            </a:r>
            <a:endParaRPr lang="en-GB" sz="2400" dirty="0" smtClean="0">
              <a:ea typeface="ＭＳ Ｐゴシック" charset="0"/>
              <a:cs typeface="ＭＳ Ｐゴシック" charset="0"/>
            </a:endParaRPr>
          </a:p>
        </p:txBody>
      </p:sp>
      <p:pic>
        <p:nvPicPr>
          <p:cNvPr id="6" name="Picture 5" descr="lab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1" y="4840789"/>
            <a:ext cx="1859869" cy="2017211"/>
          </a:xfrm>
          <a:prstGeom prst="rect">
            <a:avLst/>
          </a:prstGeom>
        </p:spPr>
      </p:pic>
    </p:spTree>
    <p:extLst>
      <p:ext uri="{BB962C8B-B14F-4D97-AF65-F5344CB8AC3E}">
        <p14:creationId xmlns:p14="http://schemas.microsoft.com/office/powerpoint/2010/main" val="33482731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a:solidFill>
                  <a:srgbClr val="FFFFFF"/>
                </a:solidFill>
                <a:latin typeface="Helvetica Neue"/>
                <a:cs typeface="Helvetica Neue"/>
              </a:rPr>
              <a:t>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0401457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4</a:t>
              </a:r>
              <a:endParaRPr lang="it-IT" b="1" dirty="0"/>
            </a:p>
          </p:txBody>
        </p:sp>
      </p:grpSp>
      <p:sp>
        <p:nvSpPr>
          <p:cNvPr id="5" name="TextBox 4"/>
          <p:cNvSpPr txBox="1"/>
          <p:nvPr/>
        </p:nvSpPr>
        <p:spPr>
          <a:xfrm>
            <a:off x="1351064" y="1827219"/>
            <a:ext cx="2929007"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Verification of install</a:t>
            </a:r>
            <a:endParaRPr lang="en-GB" sz="2400" dirty="0" smtClean="0">
              <a:ea typeface="ＭＳ Ｐゴシック" charset="0"/>
              <a:cs typeface="ＭＳ Ｐゴシック" charset="0"/>
            </a:endParaRPr>
          </a:p>
        </p:txBody>
      </p:sp>
      <p:pic>
        <p:nvPicPr>
          <p:cNvPr id="6" name="Picture 5" descr="lab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640" y="5191760"/>
            <a:ext cx="2499360" cy="1666240"/>
          </a:xfrm>
          <a:prstGeom prst="rect">
            <a:avLst/>
          </a:prstGeom>
        </p:spPr>
      </p:pic>
    </p:spTree>
    <p:extLst>
      <p:ext uri="{BB962C8B-B14F-4D97-AF65-F5344CB8AC3E}">
        <p14:creationId xmlns:p14="http://schemas.microsoft.com/office/powerpoint/2010/main" val="207944692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a:solidFill>
                  <a:srgbClr val="FFFFFF"/>
                </a:solidFill>
                <a:latin typeface="Helvetica Neue"/>
                <a:cs typeface="Helvetica Neue"/>
              </a:rPr>
              <a:t>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8996051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5</a:t>
              </a:r>
              <a:endParaRPr lang="it-IT" b="1" dirty="0"/>
            </a:p>
          </p:txBody>
        </p:sp>
      </p:grpSp>
      <p:sp>
        <p:nvSpPr>
          <p:cNvPr id="5" name="TextBox 4"/>
          <p:cNvSpPr txBox="1"/>
          <p:nvPr/>
        </p:nvSpPr>
        <p:spPr>
          <a:xfrm>
            <a:off x="1075756" y="2047279"/>
            <a:ext cx="7507183" cy="440120"/>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local machine (your laptop), for DNS resolution</a:t>
            </a:r>
          </a:p>
        </p:txBody>
      </p:sp>
      <p:pic>
        <p:nvPicPr>
          <p:cNvPr id="6" name="Picture 5" descr="lab1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234" y="5328326"/>
            <a:ext cx="1754648" cy="1315986"/>
          </a:xfrm>
          <a:prstGeom prst="rect">
            <a:avLst/>
          </a:prstGeom>
        </p:spPr>
      </p:pic>
    </p:spTree>
    <p:extLst>
      <p:ext uri="{BB962C8B-B14F-4D97-AF65-F5344CB8AC3E}">
        <p14:creationId xmlns:p14="http://schemas.microsoft.com/office/powerpoint/2010/main" val="33872138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ARE YOU?</a:t>
            </a:r>
            <a:endParaRPr lang="it-IT" b="1" dirty="0"/>
          </a:p>
        </p:txBody>
      </p:sp>
      <p:pic>
        <p:nvPicPr>
          <p:cNvPr id="4" name="Picture 3" descr="whoareyou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00" y="2087140"/>
            <a:ext cx="2829522" cy="3547991"/>
          </a:xfrm>
          <a:prstGeom prst="rect">
            <a:avLst/>
          </a:prstGeom>
        </p:spPr>
      </p:pic>
    </p:spTree>
    <p:extLst>
      <p:ext uri="{BB962C8B-B14F-4D97-AF65-F5344CB8AC3E}">
        <p14:creationId xmlns:p14="http://schemas.microsoft.com/office/powerpoint/2010/main" val="33975949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8546389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6</a:t>
              </a:r>
              <a:endParaRPr lang="it-IT" b="1" dirty="0"/>
            </a:p>
          </p:txBody>
        </p:sp>
      </p:grpSp>
      <p:sp>
        <p:nvSpPr>
          <p:cNvPr id="6" name="TextBox 5"/>
          <p:cNvSpPr txBox="1"/>
          <p:nvPr/>
        </p:nvSpPr>
        <p:spPr>
          <a:xfrm>
            <a:off x="1351064" y="1827219"/>
            <a:ext cx="4519186"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List available cartridges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JBoss cartridges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Clearing broker application cache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PostgreSQL cartridge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DIY cartridge</a:t>
            </a:r>
            <a:endParaRPr lang="en-GB" sz="2400" dirty="0" smtClean="0">
              <a:ea typeface="ＭＳ Ｐゴシック" charset="0"/>
              <a:cs typeface="ＭＳ Ｐゴシック" charset="0"/>
            </a:endParaRPr>
          </a:p>
        </p:txBody>
      </p:sp>
      <p:pic>
        <p:nvPicPr>
          <p:cNvPr id="7" name="Picture 6" descr="lab17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619" y="4883619"/>
            <a:ext cx="1974381" cy="1974381"/>
          </a:xfrm>
          <a:prstGeom prst="rect">
            <a:avLst/>
          </a:prstGeom>
        </p:spPr>
      </p:pic>
    </p:spTree>
    <p:extLst>
      <p:ext uri="{BB962C8B-B14F-4D97-AF65-F5344CB8AC3E}">
        <p14:creationId xmlns:p14="http://schemas.microsoft.com/office/powerpoint/2010/main" val="33182186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a:solidFill>
                  <a:srgbClr val="FFFFFF"/>
                </a:solidFill>
                <a:latin typeface="Helvetica Neue"/>
                <a:cs typeface="Helvetica Neue"/>
              </a:rPr>
              <a:t>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10353983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14348" y="510870"/>
            <a:ext cx="7715304" cy="659116"/>
            <a:chOff x="714348" y="599685"/>
            <a:chExt cx="7715304" cy="659116"/>
          </a:xfrm>
        </p:grpSpPr>
        <p:pic>
          <p:nvPicPr>
            <p:cNvPr id="9" name="Picture 8"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10"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7</a:t>
              </a:r>
              <a:endParaRPr lang="it-IT" b="1" dirty="0"/>
            </a:p>
          </p:txBody>
        </p:sp>
      </p:grpSp>
      <p:sp>
        <p:nvSpPr>
          <p:cNvPr id="11" name="TextBox 10"/>
          <p:cNvSpPr txBox="1"/>
          <p:nvPr/>
        </p:nvSpPr>
        <p:spPr>
          <a:xfrm>
            <a:off x="1351064" y="1827219"/>
            <a:ext cx="4429418"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Managing resources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Default gear quota and size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Number of allowed gears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Configuring gear types for a user</a:t>
            </a:r>
          </a:p>
        </p:txBody>
      </p:sp>
      <p:pic>
        <p:nvPicPr>
          <p:cNvPr id="12" name="Picture 11" descr="lab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147" y="5429147"/>
            <a:ext cx="1428853" cy="1428853"/>
          </a:xfrm>
          <a:prstGeom prst="rect">
            <a:avLst/>
          </a:prstGeom>
        </p:spPr>
      </p:pic>
    </p:spTree>
    <p:extLst>
      <p:ext uri="{BB962C8B-B14F-4D97-AF65-F5344CB8AC3E}">
        <p14:creationId xmlns:p14="http://schemas.microsoft.com/office/powerpoint/2010/main" val="278935514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091557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8</a:t>
              </a:r>
              <a:endParaRPr lang="it-IT" b="1" dirty="0"/>
            </a:p>
          </p:txBody>
        </p:sp>
      </p:grpSp>
      <p:sp>
        <p:nvSpPr>
          <p:cNvPr id="6" name="TextBox 5"/>
          <p:cNvSpPr txBox="1"/>
          <p:nvPr/>
        </p:nvSpPr>
        <p:spPr>
          <a:xfrm>
            <a:off x="1351064" y="1827219"/>
            <a:ext cx="4352474"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Introduction to districts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districts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Populate district with node host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district capacity</a:t>
            </a:r>
          </a:p>
        </p:txBody>
      </p:sp>
      <p:pic>
        <p:nvPicPr>
          <p:cNvPr id="7" name="Picture 6" descr="lab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15" y="5061895"/>
            <a:ext cx="2128086" cy="1796105"/>
          </a:xfrm>
          <a:prstGeom prst="rect">
            <a:avLst/>
          </a:prstGeom>
        </p:spPr>
      </p:pic>
    </p:spTree>
    <p:extLst>
      <p:ext uri="{BB962C8B-B14F-4D97-AF65-F5344CB8AC3E}">
        <p14:creationId xmlns:p14="http://schemas.microsoft.com/office/powerpoint/2010/main" val="318777868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86084161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9</a:t>
              </a:r>
              <a:endParaRPr lang="it-IT" b="1" dirty="0"/>
            </a:p>
          </p:txBody>
        </p:sp>
      </p:grpSp>
      <p:sp>
        <p:nvSpPr>
          <p:cNvPr id="5" name="TextBox 4"/>
          <p:cNvSpPr txBox="1"/>
          <p:nvPr/>
        </p:nvSpPr>
        <p:spPr>
          <a:xfrm>
            <a:off x="1351064" y="1827219"/>
            <a:ext cx="3134191"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 RHC client tools</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Windows</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OS X</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Linux</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Any OS with Ruby</a:t>
            </a:r>
          </a:p>
        </p:txBody>
      </p:sp>
      <p:pic>
        <p:nvPicPr>
          <p:cNvPr id="6" name="Picture 5" descr="lab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416" y="5142657"/>
            <a:ext cx="1693584" cy="1715343"/>
          </a:xfrm>
          <a:prstGeom prst="rect">
            <a:avLst/>
          </a:prstGeom>
        </p:spPr>
      </p:pic>
    </p:spTree>
    <p:extLst>
      <p:ext uri="{BB962C8B-B14F-4D97-AF65-F5344CB8AC3E}">
        <p14:creationId xmlns:p14="http://schemas.microsoft.com/office/powerpoint/2010/main" val="3778690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a:solidFill>
                  <a:srgbClr val="FFFFFF"/>
                </a:solidFill>
                <a:latin typeface="Helvetica Neue"/>
                <a:cs typeface="Helvetica Neue"/>
              </a:rPr>
              <a:t>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37758664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10</a:t>
              </a:r>
              <a:endParaRPr lang="it-IT" b="1" dirty="0"/>
            </a:p>
          </p:txBody>
        </p:sp>
      </p:grpSp>
      <p:sp>
        <p:nvSpPr>
          <p:cNvPr id="5" name="TextBox 4"/>
          <p:cNvSpPr txBox="1"/>
          <p:nvPr/>
        </p:nvSpPr>
        <p:spPr>
          <a:xfrm>
            <a:off x="1351064" y="1827219"/>
            <a:ext cx="5686172"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RHC tools (</a:t>
            </a:r>
            <a:r>
              <a:rPr lang="en-GB" sz="2400" dirty="0" err="1" smtClean="0">
                <a:ea typeface="ＭＳ Ｐゴシック" charset="0"/>
                <a:cs typeface="ＭＳ Ｐゴシック" charset="0"/>
              </a:rPr>
              <a:t>broker.example.com</a:t>
            </a:r>
            <a:r>
              <a:rPr lang="en-GB" sz="2400" dirty="0" smtClean="0">
                <a:ea typeface="ＭＳ Ｐゴシック" charset="0"/>
                <a:cs typeface="ＭＳ Ｐゴシック" charset="0"/>
              </a:rPr>
              <a: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Run </a:t>
            </a:r>
            <a:r>
              <a:rPr lang="en-GB" sz="2400" dirty="0" err="1" smtClean="0">
                <a:ea typeface="ＭＳ Ｐゴシック" charset="0"/>
                <a:cs typeface="ＭＳ Ｐゴシック" charset="0"/>
              </a:rPr>
              <a:t>rhc</a:t>
            </a:r>
            <a:r>
              <a:rPr lang="en-GB" sz="2400" dirty="0">
                <a:ea typeface="ＭＳ Ｐゴシック" charset="0"/>
                <a:cs typeface="ＭＳ Ｐゴシック" charset="0"/>
              </a:rPr>
              <a:t> </a:t>
            </a:r>
            <a:r>
              <a:rPr lang="en-GB" sz="2400" dirty="0" smtClean="0">
                <a:ea typeface="ＭＳ Ｐゴシック" charset="0"/>
                <a:cs typeface="ＭＳ Ｐゴシック" charset="0"/>
              </a:rPr>
              <a:t>setup</a:t>
            </a:r>
          </a:p>
        </p:txBody>
      </p:sp>
      <p:pic>
        <p:nvPicPr>
          <p:cNvPr id="8" name="Picture 7" descr="lab2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001" y="4952753"/>
            <a:ext cx="1306999" cy="1905247"/>
          </a:xfrm>
          <a:prstGeom prst="rect">
            <a:avLst/>
          </a:prstGeom>
        </p:spPr>
      </p:pic>
    </p:spTree>
    <p:extLst>
      <p:ext uri="{BB962C8B-B14F-4D97-AF65-F5344CB8AC3E}">
        <p14:creationId xmlns:p14="http://schemas.microsoft.com/office/powerpoint/2010/main" val="316824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07777"/>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sz="1400" b="1" dirty="0" smtClean="0"/>
              <a:t>WHAT WILL YOU LEARN?</a:t>
            </a:r>
            <a:endParaRPr lang="it-IT" sz="1400" b="1" dirty="0"/>
          </a:p>
        </p:txBody>
      </p:sp>
      <p:sp>
        <p:nvSpPr>
          <p:cNvPr id="4" name="TextBox 3"/>
          <p:cNvSpPr txBox="1"/>
          <p:nvPr/>
        </p:nvSpPr>
        <p:spPr>
          <a:xfrm>
            <a:off x="1351064" y="2064427"/>
            <a:ext cx="6955750" cy="1862048"/>
          </a:xfrm>
          <a:prstGeom prst="rect">
            <a:avLst/>
          </a:prstGeom>
          <a:noFill/>
        </p:spPr>
        <p:txBody>
          <a:bodyPr wrap="none" rtlCol="0">
            <a:spAutoFit/>
          </a:bodyPr>
          <a:lstStyle>
            <a:defPPr>
              <a:defRPr lang="en-US"/>
            </a:defPPr>
            <a:lvl1pPr marL="285750" indent="-285750">
              <a:buFont typeface="Arial"/>
              <a:buChar char="•"/>
              <a:defRPr sz="2300"/>
            </a:lvl1pPr>
            <a:lvl2pPr marL="742950" lvl="1" indent="-285750">
              <a:buFont typeface="Arial"/>
              <a:buChar char="•"/>
              <a:defRPr sz="2300"/>
            </a:lvl2pPr>
          </a:lstStyle>
          <a:p>
            <a:r>
              <a:rPr lang="en-US" dirty="0"/>
              <a:t>How to install OpenShift </a:t>
            </a:r>
            <a:r>
              <a:rPr lang="en-US" dirty="0" smtClean="0"/>
              <a:t>Enterprise 2.0</a:t>
            </a:r>
            <a:endParaRPr lang="en-US" dirty="0"/>
          </a:p>
          <a:p>
            <a:r>
              <a:rPr lang="en-US" dirty="0"/>
              <a:t>How to configure and administer OpenShift Enterprise</a:t>
            </a:r>
          </a:p>
          <a:p>
            <a:r>
              <a:rPr lang="en-US" dirty="0"/>
              <a:t>How to add cartridges</a:t>
            </a:r>
          </a:p>
          <a:p>
            <a:r>
              <a:rPr lang="en-US" dirty="0"/>
              <a:t>How to use OpenShift Enterprise for </a:t>
            </a:r>
            <a:r>
              <a:rPr lang="en-US" dirty="0" smtClean="0"/>
              <a:t>deployment</a:t>
            </a:r>
          </a:p>
          <a:p>
            <a:r>
              <a:rPr lang="en-US" dirty="0" smtClean="0"/>
              <a:t>How to use OpenShift Enterprise for development</a:t>
            </a:r>
            <a:endParaRPr lang="en-US" dirty="0"/>
          </a:p>
        </p:txBody>
      </p:sp>
      <p:pic>
        <p:nvPicPr>
          <p:cNvPr id="5" name="Picture 4" descr="lear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436" y="5443773"/>
            <a:ext cx="1888066" cy="1414227"/>
          </a:xfrm>
          <a:prstGeom prst="rect">
            <a:avLst/>
          </a:prstGeom>
        </p:spPr>
      </p:pic>
    </p:spTree>
    <p:extLst>
      <p:ext uri="{BB962C8B-B14F-4D97-AF65-F5344CB8AC3E}">
        <p14:creationId xmlns:p14="http://schemas.microsoft.com/office/powerpoint/2010/main" val="77267792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3"/>
            <a:ext cx="995357" cy="850463"/>
          </a:xfrm>
          <a:prstGeom prst="rect">
            <a:avLst/>
          </a:prstGeom>
        </p:spPr>
      </p:pic>
    </p:spTree>
    <p:extLst>
      <p:ext uri="{BB962C8B-B14F-4D97-AF65-F5344CB8AC3E}">
        <p14:creationId xmlns:p14="http://schemas.microsoft.com/office/powerpoint/2010/main" val="2269865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11</a:t>
              </a:r>
              <a:endParaRPr lang="it-IT" b="1" dirty="0"/>
            </a:p>
          </p:txBody>
        </p:sp>
      </p:grpSp>
      <p:sp>
        <p:nvSpPr>
          <p:cNvPr id="5" name="TextBox 4"/>
          <p:cNvSpPr txBox="1"/>
          <p:nvPr/>
        </p:nvSpPr>
        <p:spPr>
          <a:xfrm>
            <a:off x="1351064" y="1827219"/>
            <a:ext cx="7378943"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our first application (wait, really? – Yes, finally.)</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Understanding directory structure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Edit the source code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Deploy changes to your gear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hot deployment</a:t>
            </a:r>
          </a:p>
        </p:txBody>
      </p:sp>
      <p:pic>
        <p:nvPicPr>
          <p:cNvPr id="6" name="Picture 5" descr="lab2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445" y="5509688"/>
            <a:ext cx="1775555" cy="1348312"/>
          </a:xfrm>
          <a:prstGeom prst="rect">
            <a:avLst/>
          </a:prstGeom>
        </p:spPr>
      </p:pic>
    </p:spTree>
    <p:extLst>
      <p:ext uri="{BB962C8B-B14F-4D97-AF65-F5344CB8AC3E}">
        <p14:creationId xmlns:p14="http://schemas.microsoft.com/office/powerpoint/2010/main" val="1952174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309876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12</a:t>
              </a:r>
              <a:endParaRPr lang="it-IT" b="1" dirty="0"/>
            </a:p>
          </p:txBody>
        </p:sp>
      </p:grpSp>
      <p:sp>
        <p:nvSpPr>
          <p:cNvPr id="5" name="TextBox 4"/>
          <p:cNvSpPr txBox="1"/>
          <p:nvPr/>
        </p:nvSpPr>
        <p:spPr>
          <a:xfrm>
            <a:off x="1351064" y="1596883"/>
            <a:ext cx="3441968" cy="343563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Managing Applications</a:t>
            </a: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Cleaning </a:t>
            </a:r>
            <a:r>
              <a:rPr lang="en-GB" dirty="0">
                <a:ea typeface="ＭＳ Ｐゴシック" charset="0"/>
                <a:cs typeface="ＭＳ Ｐゴシック" charset="0"/>
              </a:rPr>
              <a:t>up </a:t>
            </a:r>
            <a:r>
              <a:rPr lang="en-GB" dirty="0" smtClean="0">
                <a:ea typeface="ＭＳ Ｐゴシック" charset="0"/>
                <a:cs typeface="ＭＳ Ｐゴシック" charset="0"/>
              </a:rPr>
              <a:t>applications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Start / Stop / Restart applications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Viewing application details</a:t>
            </a: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SSH to application gear</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Viewing log files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Adding custom domain names</a:t>
            </a:r>
            <a:endParaRPr lang="en-GB" dirty="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Deleting an application</a:t>
            </a:r>
          </a:p>
        </p:txBody>
      </p:sp>
      <p:pic>
        <p:nvPicPr>
          <p:cNvPr id="6" name="Picture 5" descr="lab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184" y="5029200"/>
            <a:ext cx="1392936" cy="1828800"/>
          </a:xfrm>
          <a:prstGeom prst="rect">
            <a:avLst/>
          </a:prstGeom>
        </p:spPr>
      </p:pic>
    </p:spTree>
    <p:extLst>
      <p:ext uri="{BB962C8B-B14F-4D97-AF65-F5344CB8AC3E}">
        <p14:creationId xmlns:p14="http://schemas.microsoft.com/office/powerpoint/2010/main" val="1055828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555680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13</a:t>
              </a:r>
              <a:endParaRPr lang="it-IT" b="1" dirty="0"/>
            </a:p>
          </p:txBody>
        </p:sp>
      </p:grpSp>
      <p:sp>
        <p:nvSpPr>
          <p:cNvPr id="5" name="TextBox 4"/>
          <p:cNvSpPr txBox="1"/>
          <p:nvPr/>
        </p:nvSpPr>
        <p:spPr>
          <a:xfrm>
            <a:off x="1351064" y="1596883"/>
            <a:ext cx="4339650"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cartridges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MySQL to an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Modify PHP code to use MySQL</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Managing cartridges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port forwarding</a:t>
            </a:r>
          </a:p>
        </p:txBody>
      </p:sp>
      <p:pic>
        <p:nvPicPr>
          <p:cNvPr id="6" name="Picture 5" descr="lab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249" y="5229423"/>
            <a:ext cx="1564751" cy="1569967"/>
          </a:xfrm>
          <a:prstGeom prst="rect">
            <a:avLst/>
          </a:prstGeom>
        </p:spPr>
      </p:pic>
    </p:spTree>
    <p:extLst>
      <p:ext uri="{BB962C8B-B14F-4D97-AF65-F5344CB8AC3E}">
        <p14:creationId xmlns:p14="http://schemas.microsoft.com/office/powerpoint/2010/main" val="3300364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116520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14</a:t>
              </a:r>
              <a:endParaRPr lang="it-IT" b="1" dirty="0"/>
            </a:p>
          </p:txBody>
        </p:sp>
      </p:grpSp>
      <p:sp>
        <p:nvSpPr>
          <p:cNvPr id="5" name="TextBox 4"/>
          <p:cNvSpPr txBox="1"/>
          <p:nvPr/>
        </p:nvSpPr>
        <p:spPr>
          <a:xfrm>
            <a:off x="1351064" y="1596883"/>
            <a:ext cx="3172663"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the web console</a:t>
            </a:r>
          </a:p>
        </p:txBody>
      </p:sp>
      <p:pic>
        <p:nvPicPr>
          <p:cNvPr id="6" name="Picture 5" descr="lab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753" y="5275982"/>
            <a:ext cx="2108247" cy="1582018"/>
          </a:xfrm>
          <a:prstGeom prst="rect">
            <a:avLst/>
          </a:prstGeom>
        </p:spPr>
      </p:pic>
    </p:spTree>
    <p:extLst>
      <p:ext uri="{BB962C8B-B14F-4D97-AF65-F5344CB8AC3E}">
        <p14:creationId xmlns:p14="http://schemas.microsoft.com/office/powerpoint/2010/main" val="3170406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91436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15</a:t>
              </a:r>
              <a:endParaRPr lang="it-IT" b="1" dirty="0"/>
            </a:p>
          </p:txBody>
        </p:sp>
      </p:grpSp>
      <p:sp>
        <p:nvSpPr>
          <p:cNvPr id="5" name="TextBox 4"/>
          <p:cNvSpPr txBox="1"/>
          <p:nvPr/>
        </p:nvSpPr>
        <p:spPr>
          <a:xfrm>
            <a:off x="1351064" y="1596883"/>
            <a:ext cx="3416320"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the </a:t>
            </a:r>
            <a:r>
              <a:rPr lang="en-GB" sz="2400" dirty="0" smtClean="0">
                <a:ea typeface="ＭＳ Ｐゴシック" charset="0"/>
                <a:cs typeface="ＭＳ Ｐゴシック" charset="0"/>
              </a:rPr>
              <a:t>admin console</a:t>
            </a:r>
            <a:endParaRPr lang="en-GB" sz="2400" dirty="0" smtClean="0">
              <a:ea typeface="ＭＳ Ｐゴシック" charset="0"/>
              <a:cs typeface="ＭＳ Ｐゴシック" charset="0"/>
            </a:endParaRPr>
          </a:p>
        </p:txBody>
      </p:sp>
      <p:pic>
        <p:nvPicPr>
          <p:cNvPr id="7" name="Picture 6" descr="bigbi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79" y="4157732"/>
            <a:ext cx="1851421" cy="2700268"/>
          </a:xfrm>
          <a:prstGeom prst="rect">
            <a:avLst/>
          </a:prstGeom>
        </p:spPr>
      </p:pic>
      <p:sp>
        <p:nvSpPr>
          <p:cNvPr id="8" name="TextBox 7"/>
          <p:cNvSpPr txBox="1"/>
          <p:nvPr/>
        </p:nvSpPr>
        <p:spPr>
          <a:xfrm>
            <a:off x="5614590" y="4417469"/>
            <a:ext cx="2006078" cy="923330"/>
          </a:xfrm>
          <a:prstGeom prst="rect">
            <a:avLst/>
          </a:prstGeom>
          <a:noFill/>
        </p:spPr>
        <p:txBody>
          <a:bodyPr wrap="none" rtlCol="0">
            <a:spAutoFit/>
          </a:bodyPr>
          <a:lstStyle/>
          <a:p>
            <a:r>
              <a:rPr lang="en-US" dirty="0" smtClean="0"/>
              <a:t>Today is brought to </a:t>
            </a:r>
          </a:p>
          <a:p>
            <a:r>
              <a:rPr lang="en-US" dirty="0" smtClean="0"/>
              <a:t>You by the letter A</a:t>
            </a:r>
          </a:p>
          <a:p>
            <a:r>
              <a:rPr lang="en-US" dirty="0" smtClean="0"/>
              <a:t>for Admin</a:t>
            </a:r>
            <a:endParaRPr lang="en-US" dirty="0"/>
          </a:p>
        </p:txBody>
      </p:sp>
    </p:spTree>
    <p:extLst>
      <p:ext uri="{BB962C8B-B14F-4D97-AF65-F5344CB8AC3E}">
        <p14:creationId xmlns:p14="http://schemas.microsoft.com/office/powerpoint/2010/main" val="1868257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ASSUMPTIONS</a:t>
            </a:r>
            <a:endParaRPr lang="it-IT" b="1" dirty="0"/>
          </a:p>
        </p:txBody>
      </p:sp>
      <p:sp>
        <p:nvSpPr>
          <p:cNvPr id="4" name="TextBox 3"/>
          <p:cNvSpPr txBox="1"/>
          <p:nvPr/>
        </p:nvSpPr>
        <p:spPr>
          <a:xfrm>
            <a:off x="1137924" y="2064427"/>
            <a:ext cx="6532558" cy="2215991"/>
          </a:xfrm>
          <a:prstGeom prst="rect">
            <a:avLst/>
          </a:prstGeom>
          <a:noFill/>
        </p:spPr>
        <p:txBody>
          <a:bodyPr wrap="none" rtlCol="0">
            <a:spAutoFit/>
          </a:bodyPr>
          <a:lstStyle>
            <a:defPPr>
              <a:defRPr lang="en-US"/>
            </a:defPPr>
            <a:lvl1pPr marL="285750" indent="-285750">
              <a:buFont typeface="Arial"/>
              <a:buChar char="•"/>
              <a:defRPr sz="2300"/>
            </a:lvl1pPr>
            <a:lvl2pPr marL="742950" lvl="1" indent="-285750">
              <a:buFont typeface="Arial"/>
              <a:buChar char="•"/>
              <a:defRPr sz="2300"/>
            </a:lvl2pPr>
          </a:lstStyle>
          <a:p>
            <a:r>
              <a:rPr lang="en-US" dirty="0"/>
              <a:t>You want to learn how to use OpenShift Enterprise</a:t>
            </a:r>
          </a:p>
          <a:p>
            <a:r>
              <a:rPr lang="en-US" dirty="0"/>
              <a:t>You can write some form of code</a:t>
            </a:r>
          </a:p>
          <a:p>
            <a:r>
              <a:rPr lang="en-US" dirty="0"/>
              <a:t>You have your own laptop</a:t>
            </a:r>
          </a:p>
          <a:p>
            <a:r>
              <a:rPr lang="en-US" dirty="0"/>
              <a:t>You will ask questions</a:t>
            </a:r>
          </a:p>
          <a:p>
            <a:r>
              <a:rPr lang="en-US" dirty="0"/>
              <a:t>You know how to use Red Hat Enterprise Linux</a:t>
            </a:r>
          </a:p>
          <a:p>
            <a:r>
              <a:rPr lang="en-US" dirty="0"/>
              <a:t>You have an SSH client installed on your laptop</a:t>
            </a:r>
          </a:p>
        </p:txBody>
      </p:sp>
      <p:pic>
        <p:nvPicPr>
          <p:cNvPr id="5" name="Picture 4" descr="assumption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69" y="4956248"/>
            <a:ext cx="2173431" cy="1901752"/>
          </a:xfrm>
          <a:prstGeom prst="rect">
            <a:avLst/>
          </a:prstGeom>
        </p:spPr>
      </p:pic>
    </p:spTree>
    <p:extLst>
      <p:ext uri="{BB962C8B-B14F-4D97-AF65-F5344CB8AC3E}">
        <p14:creationId xmlns:p14="http://schemas.microsoft.com/office/powerpoint/2010/main" val="410005993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529442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16</a:t>
              </a:r>
              <a:endParaRPr lang="it-IT" b="1" dirty="0"/>
            </a:p>
          </p:txBody>
        </p:sp>
      </p:grpSp>
      <p:sp>
        <p:nvSpPr>
          <p:cNvPr id="5" name="TextBox 4"/>
          <p:cNvSpPr txBox="1"/>
          <p:nvPr/>
        </p:nvSpPr>
        <p:spPr>
          <a:xfrm>
            <a:off x="1351064" y="1596883"/>
            <a:ext cx="3698448"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How scaling works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scaled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Automatic scaling</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Manual scaling</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542" y="5143500"/>
            <a:ext cx="2418458" cy="1605856"/>
          </a:xfrm>
          <a:prstGeom prst="rect">
            <a:avLst/>
          </a:prstGeom>
        </p:spPr>
      </p:pic>
    </p:spTree>
    <p:extLst>
      <p:ext uri="{BB962C8B-B14F-4D97-AF65-F5344CB8AC3E}">
        <p14:creationId xmlns:p14="http://schemas.microsoft.com/office/powerpoint/2010/main" val="4211198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73166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17</a:t>
              </a:r>
              <a:endParaRPr lang="it-IT" b="1" dirty="0"/>
            </a:p>
          </p:txBody>
        </p:sp>
      </p:grpSp>
      <p:sp>
        <p:nvSpPr>
          <p:cNvPr id="5" name="TextBox 4"/>
          <p:cNvSpPr txBox="1"/>
          <p:nvPr/>
        </p:nvSpPr>
        <p:spPr>
          <a:xfrm>
            <a:off x="1351064" y="1596883"/>
            <a:ext cx="3326552"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DIY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Start and Stop scripts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467" y="5218359"/>
            <a:ext cx="2131533" cy="1639641"/>
          </a:xfrm>
          <a:prstGeom prst="rect">
            <a:avLst/>
          </a:prstGeom>
        </p:spPr>
      </p:pic>
    </p:spTree>
    <p:extLst>
      <p:ext uri="{BB962C8B-B14F-4D97-AF65-F5344CB8AC3E}">
        <p14:creationId xmlns:p14="http://schemas.microsoft.com/office/powerpoint/2010/main" val="1929497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682433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18</a:t>
              </a:r>
              <a:endParaRPr lang="it-IT" b="1" dirty="0"/>
            </a:p>
          </p:txBody>
        </p:sp>
      </p:grpSp>
      <p:sp>
        <p:nvSpPr>
          <p:cNvPr id="5" name="TextBox 4"/>
          <p:cNvSpPr txBox="1"/>
          <p:nvPr/>
        </p:nvSpPr>
        <p:spPr>
          <a:xfrm>
            <a:off x="1351064" y="1596883"/>
            <a:ext cx="4134465" cy="3597446"/>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JBoss EAP application</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Adding marker files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Building a TODO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CDI</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a:t>
            </a:r>
            <a:r>
              <a:rPr lang="en-GB" sz="2400" dirty="0" err="1" smtClean="0">
                <a:ea typeface="ＭＳ Ｐゴシック" charset="0"/>
                <a:cs typeface="ＭＳ Ｐゴシック" charset="0"/>
              </a:rPr>
              <a:t>RESTful</a:t>
            </a:r>
            <a:r>
              <a:rPr lang="en-GB" sz="2400" dirty="0" smtClean="0">
                <a:ea typeface="ＭＳ Ｐゴシック" charset="0"/>
                <a:cs typeface="ＭＳ Ｐゴシック" charset="0"/>
              </a:rPr>
              <a:t> web service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Deploying Java applications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54" y="5501379"/>
            <a:ext cx="2733746" cy="1356621"/>
          </a:xfrm>
          <a:prstGeom prst="rect">
            <a:avLst/>
          </a:prstGeom>
        </p:spPr>
      </p:pic>
    </p:spTree>
    <p:extLst>
      <p:ext uri="{BB962C8B-B14F-4D97-AF65-F5344CB8AC3E}">
        <p14:creationId xmlns:p14="http://schemas.microsoft.com/office/powerpoint/2010/main" val="2351928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03909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19</a:t>
              </a:r>
              <a:endParaRPr lang="it-IT" b="1" dirty="0"/>
            </a:p>
          </p:txBody>
        </p:sp>
      </p:grpSp>
      <p:sp>
        <p:nvSpPr>
          <p:cNvPr id="5" name="TextBox 4"/>
          <p:cNvSpPr txBox="1"/>
          <p:nvPr/>
        </p:nvSpPr>
        <p:spPr>
          <a:xfrm>
            <a:off x="1351064" y="1596883"/>
            <a:ext cx="5224507"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Jenkins for CI</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a Jenkins server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Configuring Jenkins builder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Jenkins to your Java application</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187" y="4775197"/>
            <a:ext cx="1424701" cy="1966801"/>
          </a:xfrm>
          <a:prstGeom prst="rect">
            <a:avLst/>
          </a:prstGeom>
        </p:spPr>
      </p:pic>
    </p:spTree>
    <p:extLst>
      <p:ext uri="{BB962C8B-B14F-4D97-AF65-F5344CB8AC3E}">
        <p14:creationId xmlns:p14="http://schemas.microsoft.com/office/powerpoint/2010/main" val="3608069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19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672369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20</a:t>
              </a:r>
              <a:endParaRPr lang="it-IT" b="1" dirty="0"/>
            </a:p>
          </p:txBody>
        </p:sp>
      </p:grpSp>
      <p:sp>
        <p:nvSpPr>
          <p:cNvPr id="5" name="TextBox 4"/>
          <p:cNvSpPr txBox="1"/>
          <p:nvPr/>
        </p:nvSpPr>
        <p:spPr>
          <a:xfrm>
            <a:off x="1351064" y="1596883"/>
            <a:ext cx="4044697" cy="4649888"/>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Downloading Eclipse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Installing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applications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Viewing logs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Port forwarding</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Setting up database in Eclipse</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706" y="5372729"/>
            <a:ext cx="2108486" cy="1410343"/>
          </a:xfrm>
          <a:prstGeom prst="rect">
            <a:avLst/>
          </a:prstGeom>
        </p:spPr>
      </p:pic>
    </p:spTree>
    <p:extLst>
      <p:ext uri="{BB962C8B-B14F-4D97-AF65-F5344CB8AC3E}">
        <p14:creationId xmlns:p14="http://schemas.microsoft.com/office/powerpoint/2010/main" val="106855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TRAINING SCHEDULE</a:t>
            </a:r>
            <a:endParaRPr lang="it-IT" b="1" dirty="0"/>
          </a:p>
        </p:txBody>
      </p:sp>
      <p:sp>
        <p:nvSpPr>
          <p:cNvPr id="4" name="TextBox 3"/>
          <p:cNvSpPr txBox="1"/>
          <p:nvPr/>
        </p:nvSpPr>
        <p:spPr>
          <a:xfrm>
            <a:off x="1351064" y="2064427"/>
            <a:ext cx="4442242" cy="1508105"/>
          </a:xfrm>
          <a:prstGeom prst="rect">
            <a:avLst/>
          </a:prstGeom>
          <a:noFill/>
        </p:spPr>
        <p:txBody>
          <a:bodyPr wrap="none" rtlCol="0">
            <a:spAutoFit/>
          </a:bodyPr>
          <a:lstStyle/>
          <a:p>
            <a:pPr marL="285750" indent="-285750">
              <a:buFont typeface="Arial"/>
              <a:buChar char="•"/>
            </a:pPr>
            <a:r>
              <a:rPr lang="en-US" sz="2300" dirty="0" smtClean="0"/>
              <a:t>Some lecture</a:t>
            </a:r>
          </a:p>
          <a:p>
            <a:pPr marL="285750" indent="-285750">
              <a:buFont typeface="Arial"/>
              <a:buChar char="•"/>
            </a:pPr>
            <a:r>
              <a:rPr lang="en-US" sz="2300" dirty="0" smtClean="0"/>
              <a:t>Mostly labs</a:t>
            </a:r>
          </a:p>
          <a:p>
            <a:pPr marL="285750" indent="-285750">
              <a:buFont typeface="Arial"/>
              <a:buChar char="•"/>
            </a:pPr>
            <a:r>
              <a:rPr lang="en-US" sz="2300" dirty="0"/>
              <a:t>Let’s</a:t>
            </a:r>
            <a:r>
              <a:rPr lang="en-US" sz="2300" dirty="0" smtClean="0"/>
              <a:t> set </a:t>
            </a:r>
            <a:r>
              <a:rPr lang="en-US" sz="2300" dirty="0"/>
              <a:t>our break</a:t>
            </a:r>
            <a:r>
              <a:rPr lang="en-US" sz="2300" dirty="0" smtClean="0"/>
              <a:t> schedule</a:t>
            </a:r>
          </a:p>
          <a:p>
            <a:pPr marL="285750" indent="-285750">
              <a:buFont typeface="Arial"/>
              <a:buChar char="•"/>
            </a:pPr>
            <a:r>
              <a:rPr lang="en-US" sz="2300" dirty="0" smtClean="0"/>
              <a:t>Lunch (the </a:t>
            </a:r>
            <a:r>
              <a:rPr lang="en-US" sz="2300" dirty="0"/>
              <a:t>most</a:t>
            </a:r>
            <a:r>
              <a:rPr lang="en-US" sz="2300" dirty="0" smtClean="0"/>
              <a:t> </a:t>
            </a:r>
            <a:r>
              <a:rPr lang="en-US" sz="2300" dirty="0"/>
              <a:t>important</a:t>
            </a:r>
            <a:r>
              <a:rPr lang="en-US" sz="2300" dirty="0" smtClean="0"/>
              <a:t> thing)</a:t>
            </a:r>
            <a:endParaRPr lang="en-US" sz="2300" dirty="0"/>
          </a:p>
        </p:txBody>
      </p:sp>
      <p:pic>
        <p:nvPicPr>
          <p:cNvPr id="5" name="Picture 4"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252" y="4431252"/>
            <a:ext cx="2426748" cy="2426748"/>
          </a:xfrm>
          <a:prstGeom prst="rect">
            <a:avLst/>
          </a:prstGeom>
        </p:spPr>
      </p:pic>
    </p:spTree>
    <p:extLst>
      <p:ext uri="{BB962C8B-B14F-4D97-AF65-F5344CB8AC3E}">
        <p14:creationId xmlns:p14="http://schemas.microsoft.com/office/powerpoint/2010/main" val="391841014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20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4046567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a:t>2</a:t>
              </a:r>
              <a:r>
                <a:rPr lang="it-IT" b="1" dirty="0" smtClean="0"/>
                <a:t>1</a:t>
              </a:r>
              <a:endParaRPr lang="it-IT" b="1" dirty="0"/>
            </a:p>
          </p:txBody>
        </p:sp>
      </p:grpSp>
      <p:sp>
        <p:nvSpPr>
          <p:cNvPr id="5" name="TextBox 4"/>
          <p:cNvSpPr txBox="1"/>
          <p:nvPr/>
        </p:nvSpPr>
        <p:spPr>
          <a:xfrm>
            <a:off x="1351064" y="1596883"/>
            <a:ext cx="2544286"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quick starts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734" y="5185358"/>
            <a:ext cx="2497266" cy="1672642"/>
          </a:xfrm>
          <a:prstGeom prst="rect">
            <a:avLst/>
          </a:prstGeom>
        </p:spPr>
      </p:pic>
    </p:spTree>
    <p:extLst>
      <p:ext uri="{BB962C8B-B14F-4D97-AF65-F5344CB8AC3E}">
        <p14:creationId xmlns:p14="http://schemas.microsoft.com/office/powerpoint/2010/main" val="3109963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21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3843560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a:t>
              </a:r>
              <a:r>
                <a:rPr lang="it-IT" b="1" dirty="0" smtClean="0"/>
                <a:t>22</a:t>
              </a:r>
              <a:endParaRPr lang="it-IT" b="1" dirty="0"/>
            </a:p>
          </p:txBody>
        </p:sp>
      </p:grpSp>
      <p:sp>
        <p:nvSpPr>
          <p:cNvPr id="5" name="TextBox 4"/>
          <p:cNvSpPr txBox="1"/>
          <p:nvPr/>
        </p:nvSpPr>
        <p:spPr>
          <a:xfrm>
            <a:off x="1351064" y="1596883"/>
            <a:ext cx="4031873"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your own quick start</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821" y="4919821"/>
            <a:ext cx="1938179" cy="1938179"/>
          </a:xfrm>
          <a:prstGeom prst="rect">
            <a:avLst/>
          </a:prstGeom>
        </p:spPr>
      </p:pic>
    </p:spTree>
    <p:extLst>
      <p:ext uri="{BB962C8B-B14F-4D97-AF65-F5344CB8AC3E}">
        <p14:creationId xmlns:p14="http://schemas.microsoft.com/office/powerpoint/2010/main" val="938868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a:t>
            </a:r>
            <a:r>
              <a:rPr lang="it-IT" sz="1700" b="1" dirty="0" smtClean="0">
                <a:solidFill>
                  <a:srgbClr val="FFFFFF"/>
                </a:solidFill>
                <a:latin typeface="Helvetica Neue"/>
                <a:cs typeface="Helvetica Neue"/>
              </a:rPr>
              <a:t>22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891138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DONE!</a:t>
              </a:r>
              <a:endParaRPr lang="it-IT" b="1" dirty="0"/>
            </a:p>
          </p:txBody>
        </p:sp>
      </p:grpSp>
      <p:pic>
        <p:nvPicPr>
          <p:cNvPr id="5" name="Picture 4" descr="d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272" y="1858164"/>
            <a:ext cx="5426807" cy="3416878"/>
          </a:xfrm>
          <a:prstGeom prst="rect">
            <a:avLst/>
          </a:prstGeom>
        </p:spPr>
      </p:pic>
    </p:spTree>
    <p:extLst>
      <p:ext uri="{BB962C8B-B14F-4D97-AF65-F5344CB8AC3E}">
        <p14:creationId xmlns:p14="http://schemas.microsoft.com/office/powerpoint/2010/main" val="5243118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BORING........</a:t>
            </a:r>
            <a:endParaRPr lang="it-IT" sz="1700" b="1" dirty="0">
              <a:solidFill>
                <a:srgbClr val="FFFFFF"/>
              </a:solidFill>
              <a:latin typeface="Helvetica Neue"/>
              <a:cs typeface="Helvetica Neue"/>
            </a:endParaRPr>
          </a:p>
        </p:txBody>
      </p:sp>
      <p:grpSp>
        <p:nvGrpSpPr>
          <p:cNvPr id="9" name="Group 8"/>
          <p:cNvGrpSpPr/>
          <p:nvPr/>
        </p:nvGrpSpPr>
        <p:grpSpPr>
          <a:xfrm>
            <a:off x="0" y="2208402"/>
            <a:ext cx="9144000" cy="1598478"/>
            <a:chOff x="0" y="1826538"/>
            <a:chExt cx="9144000" cy="1598478"/>
          </a:xfrm>
        </p:grpSpPr>
        <p:sp>
          <p:nvSpPr>
            <p:cNvPr id="4"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15"/>
            <p:cNvSpPr txBox="1"/>
            <p:nvPr/>
          </p:nvSpPr>
          <p:spPr>
            <a:xfrm>
              <a:off x="0" y="1826538"/>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DEMO</a:t>
              </a:r>
              <a:endParaRPr lang="it-IT" sz="6100" dirty="0">
                <a:ln w="6350">
                  <a:noFill/>
                </a:ln>
                <a:solidFill>
                  <a:srgbClr val="CD202C"/>
                </a:solidFill>
                <a:latin typeface="Overpass-Rehinted Bold"/>
                <a:cs typeface="Overpass-Rehinted Bold"/>
              </a:endParaRPr>
            </a:p>
          </p:txBody>
        </p:sp>
      </p:grpSp>
      <p:pic>
        <p:nvPicPr>
          <p:cNvPr id="12" name="Picture 11" descr="yaw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927" y="5053030"/>
            <a:ext cx="1796073" cy="1711022"/>
          </a:xfrm>
          <a:prstGeom prst="rect">
            <a:avLst/>
          </a:prstGeom>
        </p:spPr>
      </p:pic>
    </p:spTree>
    <p:extLst>
      <p:ext uri="{BB962C8B-B14F-4D97-AF65-F5344CB8AC3E}">
        <p14:creationId xmlns:p14="http://schemas.microsoft.com/office/powerpoint/2010/main" val="763905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13661</TotalTime>
  <Words>2303</Words>
  <Application>Microsoft Macintosh PowerPoint</Application>
  <PresentationFormat>On-screen Show (4:3)</PresentationFormat>
  <Paragraphs>434</Paragraphs>
  <Slides>85</Slides>
  <Notes>3</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Red Hat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Purtell</dc:creator>
  <cp:lastModifiedBy>Grant Shipley</cp:lastModifiedBy>
  <cp:revision>180</cp:revision>
  <dcterms:created xsi:type="dcterms:W3CDTF">2013-01-28T19:53:51Z</dcterms:created>
  <dcterms:modified xsi:type="dcterms:W3CDTF">2014-01-27T20:18:19Z</dcterms:modified>
</cp:coreProperties>
</file>